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8" r:id="rId4"/>
    <p:sldId id="269" r:id="rId5"/>
    <p:sldId id="270" r:id="rId6"/>
    <p:sldId id="271" r:id="rId7"/>
    <p:sldId id="258" r:id="rId8"/>
    <p:sldId id="267" r:id="rId9"/>
    <p:sldId id="259" r:id="rId10"/>
    <p:sldId id="257" r:id="rId11"/>
    <p:sldId id="261" r:id="rId12"/>
    <p:sldId id="262" r:id="rId13"/>
    <p:sldId id="263" r:id="rId14"/>
    <p:sldId id="265" r:id="rId1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0DD5A-BDA7-4062-8030-4D7DDA7C3C40}" v="27" dt="2022-07-05T11:15:25.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7"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0751FE5-159D-7D38-F028-96E519E1AAD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22BD916-680C-0726-2FC9-15493A0E8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657DF3FA-012D-8940-8F7F-7EDE80F12CA6}"/>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A2B9DB3E-4723-D638-282A-7BCB41D1DDF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A3DEE63-F822-5FDF-6364-15209332B410}"/>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275974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97AFF0-F5CE-545D-E655-3969F9ADC212}"/>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72DD3BB-3063-77DE-B774-934F60874B98}"/>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0AFC89B-A8B6-D72E-451F-3DD3EBDA8DFE}"/>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903C6696-D43E-5510-A33F-A411622BD63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E1DF4A8-3D09-3FA4-399B-FB947F68B508}"/>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330476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F945FD92-9188-176A-4145-25998DF178DE}"/>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C25B87A1-B74D-3245-6162-04B0E2F0257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E68B704-A8CC-D557-4F37-008E94DBAA1A}"/>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5A0AA442-A832-809C-762F-CBE710906B3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A995973-07CF-2DCD-0D90-5521A405FB05}"/>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47987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0AC3BC-71B9-4FBB-3AC2-10855818737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8E2F478-74FB-EAB0-3CF9-86CD20BDEF48}"/>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2063DB0-BCF3-BCB9-59DA-6AED7A0DC314}"/>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2E555A00-6122-BAF8-0EF2-594B1018018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4F23677-35AE-2739-1384-0479D914AFEA}"/>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148728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C7B4DC-4917-9AB8-B989-DCA7D935C037}"/>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E95F9349-5854-E079-D6D0-82725DF8C3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5383D8D7-519A-DDC3-C4AA-0F7039BA909F}"/>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990C249F-2F8E-08A7-15CA-63CA143B742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A2C6D40-03EC-B279-24D5-142BE115B19B}"/>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279590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C7B813-1D8E-B2A8-0778-D8D255E197A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756109FD-7A75-60C9-B339-D30966E313AF}"/>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AAB037F-0CC9-AC6C-FCC6-092DA436488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C3D520F3-1DF2-3A07-D53C-A08CFC0BDB7D}"/>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6" name="Élőláb helye 5">
            <a:extLst>
              <a:ext uri="{FF2B5EF4-FFF2-40B4-BE49-F238E27FC236}">
                <a16:creationId xmlns:a16="http://schemas.microsoft.com/office/drawing/2014/main" id="{FB6C62C4-5C4B-D4E7-7884-AF60835BDEE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28D66C9-A89C-19A3-55D4-50E559364BD7}"/>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127288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2AF813C-33D7-E33D-7721-551730A12140}"/>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7A213E0-E651-98DB-3009-72F301933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13CAC7D7-9CA4-BB1E-346D-B4790328E5FD}"/>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51C232E-7FFF-D112-C00A-65DBF7A368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43BAB2B4-D305-B646-51B4-B67CBA3EE744}"/>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A0FD8227-4781-2F28-EF0A-C7DBF3D2E1BE}"/>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8" name="Élőláb helye 7">
            <a:extLst>
              <a:ext uri="{FF2B5EF4-FFF2-40B4-BE49-F238E27FC236}">
                <a16:creationId xmlns:a16="http://schemas.microsoft.com/office/drawing/2014/main" id="{BAC369A9-57DD-8596-ADF1-005B19010CE4}"/>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1AFDBE69-C0E3-2915-FA0F-64633D10A5B0}"/>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334991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A16221-13F8-B1A7-4F77-125760B0D930}"/>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3B7AB8CE-434B-3F12-83FA-DB59BF29951B}"/>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4" name="Élőláb helye 3">
            <a:extLst>
              <a:ext uri="{FF2B5EF4-FFF2-40B4-BE49-F238E27FC236}">
                <a16:creationId xmlns:a16="http://schemas.microsoft.com/office/drawing/2014/main" id="{4510E479-CC04-FCF5-B0AA-548FA37AFA07}"/>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8E4F887A-4220-0736-9B1F-F09075B7A7B1}"/>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308571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C143396C-4A33-8DD4-3C9F-69C86AC44C99}"/>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3" name="Élőláb helye 2">
            <a:extLst>
              <a:ext uri="{FF2B5EF4-FFF2-40B4-BE49-F238E27FC236}">
                <a16:creationId xmlns:a16="http://schemas.microsoft.com/office/drawing/2014/main" id="{026F1C95-6BDE-11E0-92F0-C0E36782B1E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E4CEA70A-1A3D-6B2C-1DFE-2C56F383D243}"/>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1443539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245DDFD-E50F-7AFE-8BCB-9C713000E9A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A2420247-BD15-29DF-E7AF-F32A06010B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FE59404F-C828-11B8-E7EA-AD023AEAD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5B104AF-759F-40BE-C7F5-B97C2E215E34}"/>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6" name="Élőláb helye 5">
            <a:extLst>
              <a:ext uri="{FF2B5EF4-FFF2-40B4-BE49-F238E27FC236}">
                <a16:creationId xmlns:a16="http://schemas.microsoft.com/office/drawing/2014/main" id="{1866E32E-D4D7-74A9-9C1A-FB9C42517BB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268718A-1B58-72E7-C6D8-557737A6B969}"/>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6041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8DD772-2ADC-7F28-E67B-A13BEED7F1FD}"/>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2E42406-F9DF-05B0-AFCF-33DD6D7A7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00332E9C-76FD-504B-DE92-E8136AF9E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7497695E-932E-1EDE-ACC3-98E9FC2C4291}"/>
              </a:ext>
            </a:extLst>
          </p:cNvPr>
          <p:cNvSpPr>
            <a:spLocks noGrp="1"/>
          </p:cNvSpPr>
          <p:nvPr>
            <p:ph type="dt" sz="half" idx="10"/>
          </p:nvPr>
        </p:nvSpPr>
        <p:spPr/>
        <p:txBody>
          <a:bodyPr/>
          <a:lstStyle/>
          <a:p>
            <a:fld id="{C598A9FD-CBA2-4DDA-8473-72E96E2E4772}" type="datetimeFigureOut">
              <a:rPr lang="hu-HU" smtClean="0"/>
              <a:t>2022. 09. 10.</a:t>
            </a:fld>
            <a:endParaRPr lang="hu-HU"/>
          </a:p>
        </p:txBody>
      </p:sp>
      <p:sp>
        <p:nvSpPr>
          <p:cNvPr id="6" name="Élőláb helye 5">
            <a:extLst>
              <a:ext uri="{FF2B5EF4-FFF2-40B4-BE49-F238E27FC236}">
                <a16:creationId xmlns:a16="http://schemas.microsoft.com/office/drawing/2014/main" id="{30AEAB7F-994F-2520-DC81-DFC8657DBBB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B591884-F133-1C39-E9E2-BECFFE35983A}"/>
              </a:ext>
            </a:extLst>
          </p:cNvPr>
          <p:cNvSpPr>
            <a:spLocks noGrp="1"/>
          </p:cNvSpPr>
          <p:nvPr>
            <p:ph type="sldNum" sz="quarter" idx="12"/>
          </p:nvPr>
        </p:nvSpPr>
        <p:spPr/>
        <p:txBody>
          <a:bodyPr/>
          <a:lstStyle/>
          <a:p>
            <a:fld id="{1039569E-763C-4286-B02C-65EA81F51218}" type="slidenum">
              <a:rPr lang="hu-HU" smtClean="0"/>
              <a:t>‹#›</a:t>
            </a:fld>
            <a:endParaRPr lang="hu-HU"/>
          </a:p>
        </p:txBody>
      </p:sp>
    </p:spTree>
    <p:extLst>
      <p:ext uri="{BB962C8B-B14F-4D97-AF65-F5344CB8AC3E}">
        <p14:creationId xmlns:p14="http://schemas.microsoft.com/office/powerpoint/2010/main" val="216408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E3D8F26F-24A7-6240-5670-D3C0A6230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319A2C26-30DB-534A-E6AB-35233EB12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149AC59-4FBB-1967-2043-E939741AF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8A9FD-CBA2-4DDA-8473-72E96E2E4772}" type="datetimeFigureOut">
              <a:rPr lang="hu-HU" smtClean="0"/>
              <a:t>2022. 09. 10.</a:t>
            </a:fld>
            <a:endParaRPr lang="hu-HU"/>
          </a:p>
        </p:txBody>
      </p:sp>
      <p:sp>
        <p:nvSpPr>
          <p:cNvPr id="5" name="Élőláb helye 4">
            <a:extLst>
              <a:ext uri="{FF2B5EF4-FFF2-40B4-BE49-F238E27FC236}">
                <a16:creationId xmlns:a16="http://schemas.microsoft.com/office/drawing/2014/main" id="{06BC87BB-059C-212A-780A-90FFA64C5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5CD87DC4-7B56-4E71-0B1D-A8A8A127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9569E-763C-4286-B02C-65EA81F51218}" type="slidenum">
              <a:rPr lang="hu-HU" smtClean="0"/>
              <a:t>‹#›</a:t>
            </a:fld>
            <a:endParaRPr lang="hu-HU"/>
          </a:p>
        </p:txBody>
      </p:sp>
    </p:spTree>
    <p:extLst>
      <p:ext uri="{BB962C8B-B14F-4D97-AF65-F5344CB8AC3E}">
        <p14:creationId xmlns:p14="http://schemas.microsoft.com/office/powerpoint/2010/main" val="266306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ép 4" descr="A képen szöveg, könyv látható&#10;&#10;Automatikusan generált leírás">
            <a:extLst>
              <a:ext uri="{FF2B5EF4-FFF2-40B4-BE49-F238E27FC236}">
                <a16:creationId xmlns:a16="http://schemas.microsoft.com/office/drawing/2014/main" id="{2478FDC2-D72C-4260-0466-22D9D2962C1B}"/>
              </a:ext>
            </a:extLst>
          </p:cNvPr>
          <p:cNvPicPr>
            <a:picLocks noChangeAspect="1"/>
          </p:cNvPicPr>
          <p:nvPr/>
        </p:nvPicPr>
        <p:blipFill rotWithShape="1">
          <a:blip r:embed="rId2">
            <a:extLst>
              <a:ext uri="{28A0092B-C50C-407E-A947-70E740481C1C}">
                <a14:useLocalDpi xmlns:a14="http://schemas.microsoft.com/office/drawing/2010/main" val="0"/>
              </a:ext>
            </a:extLst>
          </a:blip>
          <a:srcRect t="12491" b="8004"/>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Cím 1">
            <a:extLst>
              <a:ext uri="{FF2B5EF4-FFF2-40B4-BE49-F238E27FC236}">
                <a16:creationId xmlns:a16="http://schemas.microsoft.com/office/drawing/2014/main" id="{4D8C5DD6-DC66-F109-6559-0224E029A29C}"/>
              </a:ext>
            </a:extLst>
          </p:cNvPr>
          <p:cNvSpPr>
            <a:spLocks noGrp="1"/>
          </p:cNvSpPr>
          <p:nvPr>
            <p:ph type="ctrTitle"/>
          </p:nvPr>
        </p:nvSpPr>
        <p:spPr>
          <a:xfrm>
            <a:off x="8022021" y="1633929"/>
            <a:ext cx="3850189" cy="3432058"/>
          </a:xfrm>
          <a:noFill/>
        </p:spPr>
        <p:txBody>
          <a:bodyPr>
            <a:normAutofit/>
          </a:bodyPr>
          <a:lstStyle/>
          <a:p>
            <a:r>
              <a:rPr lang="en-US" sz="4000" dirty="0">
                <a:latin typeface="Garamond" panose="02020404030301010803" pitchFamily="18" charset="0"/>
              </a:rPr>
              <a:t>Infernal Walls and Divine Ladders. </a:t>
            </a:r>
            <a:endParaRPr lang="hu-HU" sz="4000" dirty="0">
              <a:latin typeface="Garamond" panose="02020404030301010803" pitchFamily="18" charset="0"/>
            </a:endParaRPr>
          </a:p>
        </p:txBody>
      </p:sp>
      <p:sp>
        <p:nvSpPr>
          <p:cNvPr id="3" name="Alcím 2">
            <a:extLst>
              <a:ext uri="{FF2B5EF4-FFF2-40B4-BE49-F238E27FC236}">
                <a16:creationId xmlns:a16="http://schemas.microsoft.com/office/drawing/2014/main" id="{6B2BB9A2-FE2F-96D3-5B2E-B4F859A7B117}"/>
              </a:ext>
            </a:extLst>
          </p:cNvPr>
          <p:cNvSpPr>
            <a:spLocks noGrp="1"/>
          </p:cNvSpPr>
          <p:nvPr>
            <p:ph type="subTitle" idx="1"/>
          </p:nvPr>
        </p:nvSpPr>
        <p:spPr>
          <a:xfrm>
            <a:off x="7782910" y="5242675"/>
            <a:ext cx="4330262" cy="683284"/>
          </a:xfrm>
        </p:spPr>
        <p:txBody>
          <a:bodyPr>
            <a:normAutofit fontScale="92500"/>
          </a:bodyPr>
          <a:lstStyle/>
          <a:p>
            <a:r>
              <a:rPr lang="en-US" sz="2000" dirty="0"/>
              <a:t>Crossing Borders in the Realm of the Dead in Dante and in His Visionary Precursors</a:t>
            </a:r>
            <a:endParaRPr lang="hu-HU" sz="2000" dirty="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92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1EC2E0F5-A87C-C949-4EF1-791DDA338C8A}"/>
              </a:ext>
            </a:extLst>
          </p:cNvPr>
          <p:cNvSpPr>
            <a:spLocks noGrp="1"/>
          </p:cNvSpPr>
          <p:nvPr>
            <p:ph type="title"/>
          </p:nvPr>
        </p:nvSpPr>
        <p:spPr>
          <a:xfrm>
            <a:off x="640080" y="1698134"/>
            <a:ext cx="4243589" cy="584076"/>
          </a:xfrm>
        </p:spPr>
        <p:txBody>
          <a:bodyPr anchor="b">
            <a:normAutofit/>
          </a:bodyPr>
          <a:lstStyle/>
          <a:p>
            <a:r>
              <a:rPr lang="hu-HU" sz="1600" dirty="0">
                <a:latin typeface="Garamond" panose="02020404030301010803" pitchFamily="18" charset="0"/>
              </a:rPr>
              <a:t>Picture: A </a:t>
            </a:r>
            <a:r>
              <a:rPr lang="hu-HU" sz="1600" dirty="0" err="1">
                <a:latin typeface="Garamond" panose="02020404030301010803" pitchFamily="18" charset="0"/>
              </a:rPr>
              <a:t>miradj</a:t>
            </a:r>
            <a:r>
              <a:rPr lang="hu-HU" sz="1600" dirty="0">
                <a:latin typeface="Garamond" panose="02020404030301010803" pitchFamily="18" charset="0"/>
              </a:rPr>
              <a:t> of Muhammad in a </a:t>
            </a:r>
            <a:r>
              <a:rPr lang="hu-HU" sz="1600" dirty="0" err="1">
                <a:latin typeface="Garamond" panose="02020404030301010803" pitchFamily="18" charset="0"/>
              </a:rPr>
              <a:t>Persian</a:t>
            </a:r>
            <a:r>
              <a:rPr lang="hu-HU" sz="1600" dirty="0">
                <a:latin typeface="Garamond" panose="02020404030301010803" pitchFamily="18" charset="0"/>
              </a:rPr>
              <a:t> </a:t>
            </a:r>
            <a:r>
              <a:rPr lang="hu-HU" sz="1600" dirty="0" err="1">
                <a:latin typeface="Garamond" panose="02020404030301010803" pitchFamily="18" charset="0"/>
              </a:rPr>
              <a:t>manuscript</a:t>
            </a:r>
            <a:r>
              <a:rPr lang="hu-HU" sz="1600" dirty="0">
                <a:latin typeface="Garamond" panose="02020404030301010803" pitchFamily="18" charset="0"/>
              </a:rPr>
              <a:t> (Paris)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D2B9914-8611-F1F2-FD01-49ED10EA59AE}"/>
              </a:ext>
            </a:extLst>
          </p:cNvPr>
          <p:cNvSpPr>
            <a:spLocks noGrp="1"/>
          </p:cNvSpPr>
          <p:nvPr>
            <p:ph idx="1"/>
          </p:nvPr>
        </p:nvSpPr>
        <p:spPr>
          <a:xfrm>
            <a:off x="640080" y="2872899"/>
            <a:ext cx="4243589" cy="3320668"/>
          </a:xfrm>
        </p:spPr>
        <p:txBody>
          <a:bodyPr>
            <a:normAutofit fontScale="92500" lnSpcReduction="10000"/>
          </a:bodyPr>
          <a:lstStyle/>
          <a:p>
            <a:r>
              <a:rPr lang="en-US" sz="2200" dirty="0">
                <a:latin typeface="Garamond" panose="02020404030301010803" pitchFamily="18" charset="0"/>
              </a:rPr>
              <a:t>“The stairs were made in this way: the first was ruby, the second emerald, the third snow-white pearl, and all the others of various gems, so richly decorated with pearls and </a:t>
            </a:r>
            <a:r>
              <a:rPr lang="en-US" sz="2200" dirty="0" err="1">
                <a:latin typeface="Garamond" panose="02020404030301010803" pitchFamily="18" charset="0"/>
              </a:rPr>
              <a:t>colourful</a:t>
            </a:r>
            <a:r>
              <a:rPr lang="en-US" sz="2200" dirty="0">
                <a:latin typeface="Garamond" panose="02020404030301010803" pitchFamily="18" charset="0"/>
              </a:rPr>
              <a:t> ornaments that the human heart could not imagine. And this was covered with a green brocade silk, richly embroidered, even brighter than emerald, and surrounded and guarded on all sides by angels.” (</a:t>
            </a:r>
            <a:r>
              <a:rPr lang="hu-HU" sz="2200" dirty="0" err="1">
                <a:latin typeface="Garamond" panose="02020404030301010803" pitchFamily="18" charset="0"/>
              </a:rPr>
              <a:t>Scale</a:t>
            </a:r>
            <a:r>
              <a:rPr lang="hu-HU" sz="2200" dirty="0">
                <a:latin typeface="Garamond" panose="02020404030301010803" pitchFamily="18" charset="0"/>
              </a:rPr>
              <a:t> </a:t>
            </a:r>
            <a:r>
              <a:rPr lang="hu-HU" sz="2200" dirty="0" err="1">
                <a:latin typeface="Garamond" panose="02020404030301010803" pitchFamily="18" charset="0"/>
              </a:rPr>
              <a:t>Machometi</a:t>
            </a:r>
            <a:r>
              <a:rPr lang="hu-HU" sz="2200" dirty="0">
                <a:latin typeface="Garamond" panose="02020404030301010803" pitchFamily="18" charset="0"/>
              </a:rPr>
              <a:t>, </a:t>
            </a:r>
            <a:r>
              <a:rPr lang="en-US" sz="2200" dirty="0">
                <a:latin typeface="Garamond" panose="02020404030301010803" pitchFamily="18" charset="0"/>
              </a:rPr>
              <a:t>V. § 11)</a:t>
            </a:r>
          </a:p>
        </p:txBody>
      </p:sp>
      <p:pic>
        <p:nvPicPr>
          <p:cNvPr id="4" name="Tartalom helye 3">
            <a:extLst>
              <a:ext uri="{FF2B5EF4-FFF2-40B4-BE49-F238E27FC236}">
                <a16:creationId xmlns:a16="http://schemas.microsoft.com/office/drawing/2014/main" id="{A8D14E53-2D14-760E-0085-40D287F792A8}"/>
              </a:ext>
            </a:extLst>
          </p:cNvPr>
          <p:cNvPicPr>
            <a:picLocks noChangeAspect="1"/>
          </p:cNvPicPr>
          <p:nvPr/>
        </p:nvPicPr>
        <p:blipFill rotWithShape="1">
          <a:blip r:embed="rId2"/>
          <a:srcRect l="99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84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DF78448-FFA3-F5CB-2DB6-661F3378D3FB}"/>
              </a:ext>
            </a:extLst>
          </p:cNvPr>
          <p:cNvSpPr>
            <a:spLocks noGrp="1"/>
          </p:cNvSpPr>
          <p:nvPr>
            <p:ph type="title"/>
          </p:nvPr>
        </p:nvSpPr>
        <p:spPr/>
        <p:txBody>
          <a:bodyPr>
            <a:normAutofit/>
          </a:bodyPr>
          <a:lstStyle/>
          <a:p>
            <a:r>
              <a:rPr lang="hu-HU" sz="4000" b="1" dirty="0" err="1">
                <a:latin typeface="Garamond" panose="02020404030301010803" pitchFamily="18" charset="0"/>
              </a:rPr>
              <a:t>Three</a:t>
            </a:r>
            <a:r>
              <a:rPr lang="hu-HU" sz="4000" b="1" dirty="0">
                <a:latin typeface="Garamond" panose="02020404030301010803" pitchFamily="18" charset="0"/>
              </a:rPr>
              <a:t> </a:t>
            </a:r>
            <a:r>
              <a:rPr lang="hu-HU" sz="4000" b="1" dirty="0" err="1">
                <a:latin typeface="Garamond" panose="02020404030301010803" pitchFamily="18" charset="0"/>
              </a:rPr>
              <a:t>steps</a:t>
            </a:r>
            <a:r>
              <a:rPr lang="hu-HU" sz="4000" b="1" dirty="0">
                <a:latin typeface="Garamond" panose="02020404030301010803" pitchFamily="18" charset="0"/>
              </a:rPr>
              <a:t> in front of </a:t>
            </a:r>
            <a:r>
              <a:rPr lang="hu-HU" sz="4000" b="1" dirty="0" err="1">
                <a:latin typeface="Garamond" panose="02020404030301010803" pitchFamily="18" charset="0"/>
              </a:rPr>
              <a:t>the</a:t>
            </a:r>
            <a:r>
              <a:rPr lang="hu-HU" sz="4000" b="1" dirty="0">
                <a:latin typeface="Garamond" panose="02020404030301010803" pitchFamily="18" charset="0"/>
              </a:rPr>
              <a:t> </a:t>
            </a:r>
            <a:r>
              <a:rPr lang="hu-HU" sz="4000" b="1" dirty="0" err="1">
                <a:latin typeface="Garamond" panose="02020404030301010803" pitchFamily="18" charset="0"/>
              </a:rPr>
              <a:t>Purgatory</a:t>
            </a:r>
            <a:r>
              <a:rPr lang="hu-HU" sz="4000" b="1" dirty="0">
                <a:latin typeface="Garamond" panose="02020404030301010803" pitchFamily="18" charset="0"/>
              </a:rPr>
              <a:t> </a:t>
            </a:r>
            <a:r>
              <a:rPr lang="hu-HU" sz="4000" b="1" dirty="0" err="1">
                <a:latin typeface="Garamond" panose="02020404030301010803" pitchFamily="18" charset="0"/>
              </a:rPr>
              <a:t>gate</a:t>
            </a:r>
            <a:r>
              <a:rPr lang="hu-HU" sz="4000" b="1" dirty="0">
                <a:latin typeface="Garamond" panose="02020404030301010803" pitchFamily="18" charset="0"/>
              </a:rPr>
              <a:t>: </a:t>
            </a:r>
            <a:r>
              <a:rPr lang="hu-HU" sz="2000" dirty="0" err="1">
                <a:latin typeface="Garamond" panose="02020404030301010803" pitchFamily="18" charset="0"/>
              </a:rPr>
              <a:t>Pur</a:t>
            </a:r>
            <a:r>
              <a:rPr lang="hu-HU" sz="2000" dirty="0">
                <a:latin typeface="Garamond" panose="02020404030301010803" pitchFamily="18" charset="0"/>
              </a:rPr>
              <a:t>. IX 94-102; PIC: </a:t>
            </a:r>
            <a:r>
              <a:rPr lang="it-IT" sz="2000" dirty="0">
                <a:latin typeface="Garamond" panose="02020404030301010803" pitchFamily="18" charset="0"/>
              </a:rPr>
              <a:t>La Divina Commedia di Federico da Montefeltro. Il Dante Urbinate. </a:t>
            </a:r>
            <a:r>
              <a:rPr lang="hu-HU" sz="2000" dirty="0">
                <a:latin typeface="Garamond" panose="02020404030301010803" pitchFamily="18" charset="0"/>
              </a:rPr>
              <a:t>(</a:t>
            </a:r>
            <a:r>
              <a:rPr lang="pt-BR" sz="2000" dirty="0">
                <a:latin typeface="Garamond" panose="02020404030301010803" pitchFamily="18" charset="0"/>
              </a:rPr>
              <a:t>Ms. Urb. lat. 365, c. 115r, 1478-1482, Biblioteca Apostolica Vaticana.</a:t>
            </a:r>
            <a:r>
              <a:rPr lang="hu-HU" sz="2000" dirty="0">
                <a:latin typeface="Garamond" panose="02020404030301010803" pitchFamily="18" charset="0"/>
              </a:rPr>
              <a:t>)</a:t>
            </a:r>
          </a:p>
        </p:txBody>
      </p:sp>
      <p:sp>
        <p:nvSpPr>
          <p:cNvPr id="3" name="Tartalom helye 2">
            <a:extLst>
              <a:ext uri="{FF2B5EF4-FFF2-40B4-BE49-F238E27FC236}">
                <a16:creationId xmlns:a16="http://schemas.microsoft.com/office/drawing/2014/main" id="{E2B70176-BB38-84BE-B391-D6FF4438AEA8}"/>
              </a:ext>
            </a:extLst>
          </p:cNvPr>
          <p:cNvSpPr>
            <a:spLocks noGrp="1"/>
          </p:cNvSpPr>
          <p:nvPr>
            <p:ph sz="half" idx="1"/>
          </p:nvPr>
        </p:nvSpPr>
        <p:spPr/>
        <p:txBody>
          <a:bodyPr>
            <a:normAutofit/>
          </a:bodyPr>
          <a:lstStyle/>
          <a:p>
            <a:pPr marL="0" indent="0">
              <a:buNone/>
            </a:pPr>
            <a:r>
              <a:rPr lang="hu-HU" sz="1800" dirty="0" err="1">
                <a:effectLst/>
                <a:latin typeface="Garamond" panose="02020404030301010803" pitchFamily="18" charset="0"/>
                <a:ea typeface="Times New Roman" panose="02020603050405020304" pitchFamily="18" charset="0"/>
              </a:rPr>
              <a:t>Là</a:t>
            </a:r>
            <a:r>
              <a:rPr lang="hu-HU" sz="1800" dirty="0">
                <a:effectLst/>
                <a:latin typeface="Garamond" panose="02020404030301010803" pitchFamily="18" charset="0"/>
                <a:ea typeface="Times New Roman" panose="02020603050405020304" pitchFamily="18" charset="0"/>
              </a:rPr>
              <a:t> ne </a:t>
            </a:r>
            <a:r>
              <a:rPr lang="hu-HU" sz="1800" dirty="0" err="1">
                <a:effectLst/>
                <a:latin typeface="Garamond" panose="02020404030301010803" pitchFamily="18" charset="0"/>
                <a:ea typeface="Times New Roman" panose="02020603050405020304" pitchFamily="18" charset="0"/>
              </a:rPr>
              <a:t>venimmo</a:t>
            </a:r>
            <a:r>
              <a:rPr lang="hu-HU" sz="1800" dirty="0">
                <a:effectLst/>
                <a:latin typeface="Garamond" panose="02020404030301010803" pitchFamily="18" charset="0"/>
                <a:ea typeface="Times New Roman" panose="02020603050405020304" pitchFamily="18" charset="0"/>
              </a:rPr>
              <a:t>; e </a:t>
            </a:r>
            <a:r>
              <a:rPr lang="hu-HU" sz="1800" dirty="0" err="1">
                <a:effectLst/>
                <a:latin typeface="Garamond" panose="02020404030301010803" pitchFamily="18" charset="0"/>
                <a:ea typeface="Times New Roman" panose="02020603050405020304" pitchFamily="18" charset="0"/>
              </a:rPr>
              <a:t>lo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scaglion</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primaio</a:t>
            </a:r>
            <a:endParaRPr lang="hu-HU" sz="1800" dirty="0">
              <a:effectLst/>
              <a:latin typeface="Garamond" panose="02020404030301010803" pitchFamily="18" charset="0"/>
              <a:ea typeface="Times New Roman" panose="02020603050405020304" pitchFamily="18" charset="0"/>
            </a:endParaRPr>
          </a:p>
          <a:p>
            <a:pPr marL="0" indent="0">
              <a:buNone/>
            </a:pPr>
            <a:r>
              <a:rPr lang="hu-HU" sz="1800" dirty="0" err="1">
                <a:effectLst/>
                <a:latin typeface="Garamond" panose="02020404030301010803" pitchFamily="18" charset="0"/>
                <a:ea typeface="Times New Roman" panose="02020603050405020304" pitchFamily="18" charset="0"/>
              </a:rPr>
              <a:t>bianco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marmo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era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sì</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pulito</a:t>
            </a:r>
            <a:r>
              <a:rPr lang="hu-HU" sz="1800" dirty="0">
                <a:effectLst/>
                <a:latin typeface="Garamond" panose="02020404030301010803" pitchFamily="18" charset="0"/>
                <a:ea typeface="Times New Roman" panose="02020603050405020304" pitchFamily="18" charset="0"/>
              </a:rPr>
              <a:t> e </a:t>
            </a:r>
            <a:r>
              <a:rPr lang="hu-HU" sz="1800" dirty="0" err="1">
                <a:effectLst/>
                <a:latin typeface="Garamond" panose="02020404030301010803" pitchFamily="18" charset="0"/>
                <a:ea typeface="Times New Roman" panose="02020603050405020304" pitchFamily="18" charset="0"/>
              </a:rPr>
              <a:t>terso</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err="1">
                <a:effectLst/>
                <a:latin typeface="Garamond" panose="02020404030301010803" pitchFamily="18" charset="0"/>
                <a:ea typeface="Times New Roman" panose="02020603050405020304" pitchFamily="18" charset="0"/>
              </a:rPr>
              <a:t>ch’io</a:t>
            </a:r>
            <a:r>
              <a:rPr lang="hu-HU" sz="1800" dirty="0">
                <a:effectLst/>
                <a:latin typeface="Garamond" panose="02020404030301010803" pitchFamily="18" charset="0"/>
                <a:ea typeface="Times New Roman" panose="02020603050405020304" pitchFamily="18" charset="0"/>
              </a:rPr>
              <a:t> mi </a:t>
            </a:r>
            <a:r>
              <a:rPr lang="hu-HU" sz="1800" dirty="0" err="1">
                <a:effectLst/>
                <a:latin typeface="Garamond" panose="02020404030301010803" pitchFamily="18" charset="0"/>
                <a:ea typeface="Times New Roman" panose="02020603050405020304" pitchFamily="18" charset="0"/>
              </a:rPr>
              <a:t>specchiai</a:t>
            </a:r>
            <a:r>
              <a:rPr lang="hu-HU" sz="1800" dirty="0">
                <a:effectLst/>
                <a:latin typeface="Garamond" panose="02020404030301010803" pitchFamily="18" charset="0"/>
                <a:ea typeface="Times New Roman" panose="02020603050405020304" pitchFamily="18" charset="0"/>
              </a:rPr>
              <a:t> in </a:t>
            </a:r>
            <a:r>
              <a:rPr lang="hu-HU" sz="1800" dirty="0" err="1">
                <a:effectLst/>
                <a:latin typeface="Garamond" panose="02020404030301010803" pitchFamily="18" charset="0"/>
                <a:ea typeface="Times New Roman" panose="02020603050405020304" pitchFamily="18" charset="0"/>
              </a:rPr>
              <a:t>esso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qual</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io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paio</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a:effectLst/>
                <a:latin typeface="Garamond" panose="02020404030301010803" pitchFamily="18" charset="0"/>
                <a:ea typeface="Times New Roman" panose="02020603050405020304" pitchFamily="18" charset="0"/>
              </a:rPr>
              <a:t> </a:t>
            </a:r>
          </a:p>
          <a:p>
            <a:pPr marL="0" indent="0">
              <a:buNone/>
            </a:pPr>
            <a:r>
              <a:rPr lang="hu-HU" sz="1800" dirty="0" err="1">
                <a:effectLst/>
                <a:latin typeface="Garamond" panose="02020404030301010803" pitchFamily="18" charset="0"/>
                <a:ea typeface="Times New Roman" panose="02020603050405020304" pitchFamily="18" charset="0"/>
              </a:rPr>
              <a:t>Era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il</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secondo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tinto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più</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che</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perso</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err="1">
                <a:effectLst/>
                <a:latin typeface="Garamond" panose="02020404030301010803" pitchFamily="18" charset="0"/>
                <a:ea typeface="Times New Roman" panose="02020603050405020304" pitchFamily="18" charset="0"/>
              </a:rPr>
              <a:t>d’una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petrina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ruvida</a:t>
            </a:r>
            <a:r>
              <a:rPr lang="hu-HU" sz="1800" dirty="0">
                <a:effectLst/>
                <a:latin typeface="Garamond" panose="02020404030301010803" pitchFamily="18" charset="0"/>
                <a:ea typeface="Times New Roman" panose="02020603050405020304" pitchFamily="18" charset="0"/>
              </a:rPr>
              <a:t> e </a:t>
            </a:r>
            <a:r>
              <a:rPr lang="hu-HU" sz="1800" dirty="0" err="1">
                <a:effectLst/>
                <a:latin typeface="Garamond" panose="02020404030301010803" pitchFamily="18" charset="0"/>
                <a:ea typeface="Times New Roman" panose="02020603050405020304" pitchFamily="18" charset="0"/>
              </a:rPr>
              <a:t>arsiccia</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err="1">
                <a:effectLst/>
                <a:latin typeface="Garamond" panose="02020404030301010803" pitchFamily="18" charset="0"/>
                <a:ea typeface="Times New Roman" panose="02020603050405020304" pitchFamily="18" charset="0"/>
              </a:rPr>
              <a:t>crepata</a:t>
            </a:r>
            <a:r>
              <a:rPr lang="hu-HU" sz="1800" dirty="0">
                <a:effectLst/>
                <a:latin typeface="Garamond" panose="02020404030301010803" pitchFamily="18" charset="0"/>
                <a:ea typeface="Times New Roman" panose="02020603050405020304" pitchFamily="18" charset="0"/>
              </a:rPr>
              <a:t> per </a:t>
            </a:r>
            <a:r>
              <a:rPr lang="hu-HU" sz="1800" dirty="0" err="1">
                <a:effectLst/>
                <a:latin typeface="Garamond" panose="02020404030301010803" pitchFamily="18" charset="0"/>
                <a:ea typeface="Times New Roman" panose="02020603050405020304" pitchFamily="18" charset="0"/>
              </a:rPr>
              <a:t>lo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lungo</a:t>
            </a:r>
            <a:r>
              <a:rPr lang="hu-HU" sz="1800" dirty="0">
                <a:effectLst/>
                <a:latin typeface="Garamond" panose="02020404030301010803" pitchFamily="18" charset="0"/>
                <a:ea typeface="Times New Roman" panose="02020603050405020304" pitchFamily="18" charset="0"/>
              </a:rPr>
              <a:t> e per </a:t>
            </a:r>
            <a:r>
              <a:rPr lang="hu-HU" sz="1800" dirty="0" err="1">
                <a:effectLst/>
                <a:latin typeface="Garamond" panose="02020404030301010803" pitchFamily="18" charset="0"/>
                <a:ea typeface="Times New Roman" panose="02020603050405020304" pitchFamily="18" charset="0"/>
              </a:rPr>
              <a:t>traverso</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a:effectLst/>
                <a:latin typeface="Garamond" panose="02020404030301010803" pitchFamily="18" charset="0"/>
                <a:ea typeface="Times New Roman" panose="02020603050405020304" pitchFamily="18" charset="0"/>
              </a:rPr>
              <a:t> </a:t>
            </a:r>
          </a:p>
          <a:p>
            <a:pPr marL="0" indent="0">
              <a:buNone/>
            </a:pPr>
            <a:r>
              <a:rPr lang="hu-HU" sz="1800" dirty="0" err="1">
                <a:effectLst/>
                <a:latin typeface="Garamond" panose="02020404030301010803" pitchFamily="18" charset="0"/>
                <a:ea typeface="Times New Roman" panose="02020603050405020304" pitchFamily="18" charset="0"/>
              </a:rPr>
              <a:t>Lo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terzo</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che</a:t>
            </a:r>
            <a:r>
              <a:rPr lang="hu-HU" sz="1800" dirty="0">
                <a:effectLst/>
                <a:latin typeface="Garamond" panose="02020404030301010803" pitchFamily="18" charset="0"/>
                <a:ea typeface="Times New Roman" panose="02020603050405020304" pitchFamily="18" charset="0"/>
              </a:rPr>
              <a:t> di </a:t>
            </a:r>
            <a:r>
              <a:rPr lang="hu-HU" sz="1800" dirty="0" err="1">
                <a:effectLst/>
                <a:latin typeface="Garamond" panose="02020404030301010803" pitchFamily="18" charset="0"/>
                <a:ea typeface="Times New Roman" panose="02020603050405020304" pitchFamily="18" charset="0"/>
              </a:rPr>
              <a:t>sopra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s’ammassiccia</a:t>
            </a:r>
            <a:r>
              <a:rPr lang="hu-HU" sz="1800" dirty="0">
                <a:effectLst/>
                <a:latin typeface="Garamond" panose="02020404030301010803" pitchFamily="18" charset="0"/>
                <a:ea typeface="Times New Roman" panose="02020603050405020304" pitchFamily="18" charset="0"/>
              </a:rPr>
              <a:t>,</a:t>
            </a:r>
          </a:p>
          <a:p>
            <a:pPr marL="0" indent="0">
              <a:buNone/>
            </a:pPr>
            <a:r>
              <a:rPr lang="hu-HU" sz="1800" dirty="0" err="1">
                <a:effectLst/>
                <a:latin typeface="Garamond" panose="02020404030301010803" pitchFamily="18" charset="0"/>
                <a:ea typeface="Times New Roman" panose="02020603050405020304" pitchFamily="18" charset="0"/>
              </a:rPr>
              <a:t>porfido</a:t>
            </a:r>
            <a:r>
              <a:rPr lang="hu-HU" sz="1800" dirty="0">
                <a:effectLst/>
                <a:latin typeface="Garamond" panose="02020404030301010803" pitchFamily="18" charset="0"/>
                <a:ea typeface="Times New Roman" panose="02020603050405020304" pitchFamily="18" charset="0"/>
              </a:rPr>
              <a:t> mi </a:t>
            </a:r>
            <a:r>
              <a:rPr lang="hu-HU" sz="1800" dirty="0" err="1">
                <a:effectLst/>
                <a:latin typeface="Garamond" panose="02020404030301010803" pitchFamily="18" charset="0"/>
                <a:ea typeface="Times New Roman" panose="02020603050405020304" pitchFamily="18" charset="0"/>
              </a:rPr>
              <a:t>parea</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sì</a:t>
            </a:r>
            <a:r>
              <a:rPr lang="hu-HU" sz="1800" dirty="0">
                <a:effectLst/>
                <a:latin typeface="Garamond" panose="02020404030301010803" pitchFamily="18" charset="0"/>
                <a:ea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rPr>
              <a:t>fiammeggiante</a:t>
            </a:r>
            <a:endParaRPr lang="hu-HU" sz="1800" dirty="0">
              <a:effectLst/>
              <a:latin typeface="Garamond" panose="02020404030301010803" pitchFamily="18" charset="0"/>
              <a:ea typeface="Times New Roman" panose="02020603050405020304" pitchFamily="18" charset="0"/>
            </a:endParaRPr>
          </a:p>
          <a:p>
            <a:pPr marL="0" indent="0">
              <a:buNone/>
            </a:pPr>
            <a:r>
              <a:rPr lang="en-US" sz="1800" dirty="0">
                <a:effectLst/>
                <a:latin typeface="Garamond" panose="02020404030301010803" pitchFamily="18" charset="0"/>
                <a:ea typeface="Times New Roman" panose="02020603050405020304" pitchFamily="18" charset="0"/>
              </a:rPr>
              <a:t>come </a:t>
            </a:r>
            <a:r>
              <a:rPr lang="en-US" sz="1800" dirty="0" err="1">
                <a:effectLst/>
                <a:latin typeface="Garamond" panose="02020404030301010803" pitchFamily="18" charset="0"/>
                <a:ea typeface="Times New Roman" panose="02020603050405020304" pitchFamily="18" charset="0"/>
              </a:rPr>
              <a:t>sangue</a:t>
            </a:r>
            <a:r>
              <a:rPr lang="en-US" sz="1800" dirty="0">
                <a:effectLst/>
                <a:latin typeface="Garamond" panose="02020404030301010803" pitchFamily="18" charset="0"/>
                <a:ea typeface="Times New Roman" panose="02020603050405020304" pitchFamily="18" charset="0"/>
              </a:rPr>
              <a:t> </a:t>
            </a:r>
            <a:r>
              <a:rPr lang="en-US" sz="1800" dirty="0" err="1">
                <a:effectLst/>
                <a:latin typeface="Garamond" panose="02020404030301010803" pitchFamily="18" charset="0"/>
                <a:ea typeface="Times New Roman" panose="02020603050405020304" pitchFamily="18" charset="0"/>
              </a:rPr>
              <a:t>che</a:t>
            </a:r>
            <a:r>
              <a:rPr lang="en-US" sz="1800" dirty="0">
                <a:effectLst/>
                <a:latin typeface="Garamond" panose="02020404030301010803" pitchFamily="18" charset="0"/>
                <a:ea typeface="Times New Roman" panose="02020603050405020304" pitchFamily="18" charset="0"/>
              </a:rPr>
              <a:t> </a:t>
            </a:r>
            <a:r>
              <a:rPr lang="en-US" sz="1800" dirty="0" err="1">
                <a:effectLst/>
                <a:latin typeface="Garamond" panose="02020404030301010803" pitchFamily="18" charset="0"/>
                <a:ea typeface="Times New Roman" panose="02020603050405020304" pitchFamily="18" charset="0"/>
              </a:rPr>
              <a:t>fuor</a:t>
            </a:r>
            <a:r>
              <a:rPr lang="en-US" sz="1800" dirty="0">
                <a:effectLst/>
                <a:latin typeface="Garamond" panose="02020404030301010803" pitchFamily="18" charset="0"/>
                <a:ea typeface="Times New Roman" panose="02020603050405020304" pitchFamily="18" charset="0"/>
              </a:rPr>
              <a:t> di vena </a:t>
            </a:r>
            <a:r>
              <a:rPr lang="en-US" sz="1800" dirty="0" err="1">
                <a:effectLst/>
                <a:latin typeface="Garamond" panose="02020404030301010803" pitchFamily="18" charset="0"/>
                <a:ea typeface="Times New Roman" panose="02020603050405020304" pitchFamily="18" charset="0"/>
              </a:rPr>
              <a:t>spiccia</a:t>
            </a:r>
            <a:r>
              <a:rPr lang="en-US" sz="1800" dirty="0">
                <a:effectLst/>
                <a:latin typeface="Garamond" panose="02020404030301010803" pitchFamily="18" charset="0"/>
                <a:ea typeface="Times New Roman" panose="02020603050405020304" pitchFamily="18" charset="0"/>
              </a:rPr>
              <a:t>.</a:t>
            </a:r>
            <a:endParaRPr lang="hu-HU" sz="1800" dirty="0">
              <a:latin typeface="Garamond" panose="02020404030301010803" pitchFamily="18" charset="0"/>
            </a:endParaRPr>
          </a:p>
        </p:txBody>
      </p:sp>
      <p:pic>
        <p:nvPicPr>
          <p:cNvPr id="5" name="Tartalom helye 4">
            <a:extLst>
              <a:ext uri="{FF2B5EF4-FFF2-40B4-BE49-F238E27FC236}">
                <a16:creationId xmlns:a16="http://schemas.microsoft.com/office/drawing/2014/main" id="{D1B7620F-A2C9-0088-F28D-57586CAF0439}"/>
              </a:ext>
            </a:extLst>
          </p:cNvPr>
          <p:cNvPicPr>
            <a:picLocks noGrp="1" noChangeAspect="1"/>
          </p:cNvPicPr>
          <p:nvPr>
            <p:ph sz="half" idx="2"/>
          </p:nvPr>
        </p:nvPicPr>
        <p:blipFill>
          <a:blip r:embed="rId2"/>
          <a:stretch>
            <a:fillRect/>
          </a:stretch>
        </p:blipFill>
        <p:spPr>
          <a:xfrm>
            <a:off x="5923723" y="1398788"/>
            <a:ext cx="4359964" cy="5451286"/>
          </a:xfrm>
          <a:prstGeom prst="rect">
            <a:avLst/>
          </a:prstGeom>
        </p:spPr>
      </p:pic>
    </p:spTree>
    <p:extLst>
      <p:ext uri="{BB962C8B-B14F-4D97-AF65-F5344CB8AC3E}">
        <p14:creationId xmlns:p14="http://schemas.microsoft.com/office/powerpoint/2010/main" val="327699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0BA6955-2E0B-7E34-36B1-4154CD755EAB}"/>
              </a:ext>
            </a:extLst>
          </p:cNvPr>
          <p:cNvSpPr>
            <a:spLocks noGrp="1"/>
          </p:cNvSpPr>
          <p:nvPr>
            <p:ph type="title"/>
          </p:nvPr>
        </p:nvSpPr>
        <p:spPr/>
        <p:txBody>
          <a:bodyPr>
            <a:normAutofit fontScale="90000"/>
          </a:bodyPr>
          <a:lstStyle/>
          <a:p>
            <a:r>
              <a:rPr lang="hu-HU" sz="2800" dirty="0" err="1">
                <a:latin typeface="Garamond" panose="02020404030301010803" pitchFamily="18" charset="0"/>
              </a:rPr>
              <a:t>Paradiso</a:t>
            </a:r>
            <a:r>
              <a:rPr lang="hu-HU" sz="2800" dirty="0">
                <a:latin typeface="Garamond" panose="02020404030301010803" pitchFamily="18" charset="0"/>
              </a:rPr>
              <a:t> XXI, 28-33. </a:t>
            </a:r>
            <a:br>
              <a:rPr lang="hu-HU" sz="2800" dirty="0">
                <a:latin typeface="Garamond" panose="02020404030301010803" pitchFamily="18" charset="0"/>
              </a:rPr>
            </a:br>
            <a:r>
              <a:rPr lang="en-US" sz="2800" dirty="0">
                <a:latin typeface="Garamond" panose="02020404030301010803" pitchFamily="18" charset="0"/>
              </a:rPr>
              <a:t>Paradiso Canto XXI. “Souls Ascending and Descending the Stairs; St. Peter Damian Talks to Dante; Beatrice.”</a:t>
            </a:r>
            <a:br>
              <a:rPr lang="hu-HU" sz="2800" dirty="0">
                <a:latin typeface="Garamond" panose="02020404030301010803" pitchFamily="18" charset="0"/>
              </a:rPr>
            </a:br>
            <a:endParaRPr lang="hu-HU" sz="2000" dirty="0">
              <a:latin typeface="Garamond" panose="02020404030301010803" pitchFamily="18" charset="0"/>
            </a:endParaRPr>
          </a:p>
        </p:txBody>
      </p:sp>
      <p:graphicFrame>
        <p:nvGraphicFramePr>
          <p:cNvPr id="4" name="Tartalom helye 3">
            <a:extLst>
              <a:ext uri="{FF2B5EF4-FFF2-40B4-BE49-F238E27FC236}">
                <a16:creationId xmlns:a16="http://schemas.microsoft.com/office/drawing/2014/main" id="{CE4436E4-61CB-80EA-D0EC-FF9EFF405F77}"/>
              </a:ext>
            </a:extLst>
          </p:cNvPr>
          <p:cNvGraphicFramePr>
            <a:graphicFrameLocks noGrp="1"/>
          </p:cNvGraphicFramePr>
          <p:nvPr>
            <p:ph idx="1"/>
            <p:extLst>
              <p:ext uri="{D42A27DB-BD31-4B8C-83A1-F6EECF244321}">
                <p14:modId xmlns:p14="http://schemas.microsoft.com/office/powerpoint/2010/main" val="2731715076"/>
              </p:ext>
            </p:extLst>
          </p:nvPr>
        </p:nvGraphicFramePr>
        <p:xfrm>
          <a:off x="6811616" y="1934816"/>
          <a:ext cx="4542184" cy="2796209"/>
        </p:xfrm>
        <a:graphic>
          <a:graphicData uri="http://schemas.openxmlformats.org/drawingml/2006/table">
            <a:tbl>
              <a:tblPr firstRow="1" firstCol="1" bandRow="1"/>
              <a:tblGrid>
                <a:gridCol w="2271092">
                  <a:extLst>
                    <a:ext uri="{9D8B030D-6E8A-4147-A177-3AD203B41FA5}">
                      <a16:colId xmlns:a16="http://schemas.microsoft.com/office/drawing/2014/main" val="1312426857"/>
                    </a:ext>
                  </a:extLst>
                </a:gridCol>
                <a:gridCol w="2271092">
                  <a:extLst>
                    <a:ext uri="{9D8B030D-6E8A-4147-A177-3AD203B41FA5}">
                      <a16:colId xmlns:a16="http://schemas.microsoft.com/office/drawing/2014/main" val="1829646773"/>
                    </a:ext>
                  </a:extLst>
                </a:gridCol>
              </a:tblGrid>
              <a:tr h="2796209">
                <a:tc>
                  <a:txBody>
                    <a:bodyPr/>
                    <a:lstStyle/>
                    <a:p>
                      <a:r>
                        <a:rPr lang="it-IT" sz="1200">
                          <a:effectLst/>
                          <a:latin typeface="Times New Roman" panose="02020603050405020304" pitchFamily="18" charset="0"/>
                          <a:ea typeface="Times New Roman" panose="02020603050405020304" pitchFamily="18" charset="0"/>
                          <a:cs typeface="Times New Roman" panose="02020603050405020304" pitchFamily="18" charset="0"/>
                        </a:rPr>
                        <a:t>“</a:t>
                      </a:r>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di color d'oro in che raggio traluce</a:t>
                      </a:r>
                      <a:br>
                        <a:rPr lang="hu-HU" sz="1200">
                          <a:effectLst/>
                          <a:latin typeface="Times New Roman" panose="02020603050405020304" pitchFamily="18" charset="0"/>
                          <a:ea typeface="Times New Roman" panose="02020603050405020304" pitchFamily="18" charset="0"/>
                          <a:cs typeface="Times New Roman" panose="02020603050405020304" pitchFamily="18" charset="0"/>
                        </a:rPr>
                      </a:br>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vid'io uno </a:t>
                      </a:r>
                      <a:r>
                        <a:rPr lang="hu-HU" sz="1200" i="1">
                          <a:effectLst/>
                          <a:latin typeface="Times New Roman" panose="02020603050405020304" pitchFamily="18" charset="0"/>
                          <a:ea typeface="Times New Roman" panose="02020603050405020304" pitchFamily="18" charset="0"/>
                          <a:cs typeface="Times New Roman" panose="02020603050405020304" pitchFamily="18" charset="0"/>
                        </a:rPr>
                        <a:t>scaleo eretto in suso</a:t>
                      </a:r>
                      <a:br>
                        <a:rPr lang="hu-HU" sz="1200">
                          <a:effectLst/>
                          <a:latin typeface="Times New Roman" panose="02020603050405020304" pitchFamily="18" charset="0"/>
                          <a:ea typeface="Times New Roman" panose="02020603050405020304" pitchFamily="18" charset="0"/>
                          <a:cs typeface="Times New Roman" panose="02020603050405020304" pitchFamily="18" charset="0"/>
                        </a:rPr>
                      </a:br>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tanto, che nol seguiva la mia luce.</a:t>
                      </a:r>
                      <a:endParaRPr lang="hu-HU" sz="11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11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Vidi anche per li gradi scender giuso</a:t>
                      </a:r>
                      <a:br>
                        <a:rPr lang="hu-HU" sz="1200">
                          <a:effectLst/>
                          <a:latin typeface="Times New Roman" panose="02020603050405020304" pitchFamily="18" charset="0"/>
                          <a:ea typeface="Times New Roman" panose="02020603050405020304" pitchFamily="18" charset="0"/>
                          <a:cs typeface="Times New Roman" panose="02020603050405020304" pitchFamily="18" charset="0"/>
                        </a:rPr>
                      </a:br>
                      <a:r>
                        <a:rPr lang="hu-HU" sz="1200" i="1">
                          <a:effectLst/>
                          <a:latin typeface="Times New Roman" panose="02020603050405020304" pitchFamily="18" charset="0"/>
                          <a:ea typeface="Times New Roman" panose="02020603050405020304" pitchFamily="18" charset="0"/>
                          <a:cs typeface="Times New Roman" panose="02020603050405020304" pitchFamily="18" charset="0"/>
                        </a:rPr>
                        <a:t>tanti splendor, ch'io pensai ch'ogne lume</a:t>
                      </a:r>
                      <a:br>
                        <a:rPr lang="hu-HU" sz="1200" i="1">
                          <a:effectLst/>
                          <a:latin typeface="Times New Roman" panose="02020603050405020304" pitchFamily="18" charset="0"/>
                          <a:ea typeface="Times New Roman" panose="02020603050405020304" pitchFamily="18" charset="0"/>
                          <a:cs typeface="Times New Roman" panose="02020603050405020304" pitchFamily="18" charset="0"/>
                        </a:rPr>
                      </a:br>
                      <a:r>
                        <a:rPr lang="hu-HU" sz="1200" i="1">
                          <a:effectLst/>
                          <a:latin typeface="Times New Roman" panose="02020603050405020304" pitchFamily="18" charset="0"/>
                          <a:ea typeface="Times New Roman" panose="02020603050405020304" pitchFamily="18" charset="0"/>
                          <a:cs typeface="Times New Roman" panose="02020603050405020304" pitchFamily="18" charset="0"/>
                        </a:rPr>
                        <a:t>che par nel ciel, quindi fosse diffuso</a:t>
                      </a:r>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20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200" i="1">
                          <a:effectLst/>
                          <a:latin typeface="Times New Roman" panose="02020603050405020304" pitchFamily="18" charset="0"/>
                          <a:ea typeface="Times New Roman" panose="02020603050405020304" pitchFamily="18" charset="0"/>
                          <a:cs typeface="Times New Roman" panose="02020603050405020304" pitchFamily="18" charset="0"/>
                        </a:rPr>
                        <a:t>Par. </a:t>
                      </a:r>
                      <a:r>
                        <a:rPr lang="en-GB" sz="1200">
                          <a:effectLst/>
                          <a:latin typeface="Times New Roman" panose="02020603050405020304" pitchFamily="18" charset="0"/>
                          <a:ea typeface="Times New Roman" panose="02020603050405020304" pitchFamily="18" charset="0"/>
                          <a:cs typeface="Times New Roman" panose="02020603050405020304" pitchFamily="18" charset="0"/>
                        </a:rPr>
                        <a:t>XXI, 28-33; </a:t>
                      </a:r>
                      <a:r>
                        <a:rPr lang="hu-HU" sz="1200">
                          <a:effectLst/>
                          <a:latin typeface="Times New Roman" panose="02020603050405020304" pitchFamily="18" charset="0"/>
                          <a:ea typeface="Times New Roman" panose="02020603050405020304" pitchFamily="18" charset="0"/>
                          <a:cs typeface="Times New Roman" panose="02020603050405020304" pitchFamily="18" charset="0"/>
                        </a:rPr>
                        <a:t>emphases mine</a:t>
                      </a:r>
                      <a:r>
                        <a:rPr lang="en-GB"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hu-H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 saw a ladder, the color of gold struck by the sun, erected upward so far that my light could not follow it. </a:t>
                      </a:r>
                      <a:endParaRPr lang="hu-H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And I saw coming down by its degrees so many</a:t>
                      </a:r>
                      <a:r>
                        <a:rPr lang="en-US" sz="1200" u="sng" dirty="0">
                          <a:solidFill>
                            <a:srgbClr val="00808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u-H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splendors that I thought every light that shows in the heaven must be poured out from there. </a:t>
                      </a:r>
                      <a:endParaRPr lang="hu-H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(Robert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Durling</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trans.)</a:t>
                      </a:r>
                      <a:endParaRPr lang="hu-H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2098254"/>
                  </a:ext>
                </a:extLst>
              </a:tr>
            </a:tbl>
          </a:graphicData>
        </a:graphic>
      </p:graphicFrame>
      <p:pic>
        <p:nvPicPr>
          <p:cNvPr id="6" name="Kép 5">
            <a:extLst>
              <a:ext uri="{FF2B5EF4-FFF2-40B4-BE49-F238E27FC236}">
                <a16:creationId xmlns:a16="http://schemas.microsoft.com/office/drawing/2014/main" id="{DED50320-DFC9-5B23-9E75-808CD2B78B3D}"/>
              </a:ext>
            </a:extLst>
          </p:cNvPr>
          <p:cNvPicPr>
            <a:picLocks noChangeAspect="1"/>
          </p:cNvPicPr>
          <p:nvPr/>
        </p:nvPicPr>
        <p:blipFill>
          <a:blip r:embed="rId2"/>
          <a:stretch>
            <a:fillRect/>
          </a:stretch>
        </p:blipFill>
        <p:spPr>
          <a:xfrm>
            <a:off x="952500" y="1647825"/>
            <a:ext cx="5835720" cy="4041776"/>
          </a:xfrm>
          <a:prstGeom prst="rect">
            <a:avLst/>
          </a:prstGeom>
        </p:spPr>
      </p:pic>
    </p:spTree>
    <p:extLst>
      <p:ext uri="{BB962C8B-B14F-4D97-AF65-F5344CB8AC3E}">
        <p14:creationId xmlns:p14="http://schemas.microsoft.com/office/powerpoint/2010/main" val="1898800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artalom helye 3">
            <a:extLst>
              <a:ext uri="{FF2B5EF4-FFF2-40B4-BE49-F238E27FC236}">
                <a16:creationId xmlns:a16="http://schemas.microsoft.com/office/drawing/2014/main" id="{6C4CADE1-17DD-989B-9CFF-C977F76D34A9}"/>
              </a:ext>
            </a:extLst>
          </p:cNvPr>
          <p:cNvPicPr>
            <a:picLocks noChangeAspect="1"/>
          </p:cNvPicPr>
          <p:nvPr/>
        </p:nvPicPr>
        <p:blipFill rotWithShape="1">
          <a:blip r:embed="rId2"/>
          <a:srcRect b="183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856C7E0A-EC02-038A-9F0B-E9D885FF476D}"/>
              </a:ext>
            </a:extLst>
          </p:cNvPr>
          <p:cNvSpPr>
            <a:spLocks noGrp="1"/>
          </p:cNvSpPr>
          <p:nvPr>
            <p:ph type="title"/>
          </p:nvPr>
        </p:nvSpPr>
        <p:spPr>
          <a:xfrm>
            <a:off x="7531610" y="365125"/>
            <a:ext cx="3822189" cy="1899912"/>
          </a:xfrm>
        </p:spPr>
        <p:txBody>
          <a:bodyPr>
            <a:normAutofit fontScale="90000"/>
          </a:bodyPr>
          <a:lstStyle/>
          <a:p>
            <a:r>
              <a:rPr lang="hu-HU" sz="4000" i="1" dirty="0">
                <a:effectLst/>
                <a:latin typeface="Garamond" panose="02020404030301010803" pitchFamily="18" charset="0"/>
                <a:ea typeface="Times New Roman" panose="02020603050405020304" pitchFamily="18" charset="0"/>
                <a:cs typeface="Times New Roman" panose="02020603050405020304" pitchFamily="18" charset="0"/>
              </a:rPr>
              <a:t>Par.</a:t>
            </a:r>
            <a:r>
              <a:rPr lang="hu-HU" sz="4000" dirty="0">
                <a:effectLst/>
                <a:latin typeface="Garamond" panose="02020404030301010803" pitchFamily="18" charset="0"/>
                <a:ea typeface="Times New Roman" panose="02020603050405020304" pitchFamily="18" charset="0"/>
                <a:cs typeface="Times New Roman" panose="02020603050405020304" pitchFamily="18" charset="0"/>
              </a:rPr>
              <a:t> XXII, 100-105.</a:t>
            </a:r>
            <a:br>
              <a:rPr lang="hu-HU" sz="2000" dirty="0">
                <a:effectLst/>
                <a:latin typeface="Garamond" panose="02020404030301010803" pitchFamily="18" charset="0"/>
                <a:ea typeface="Times New Roman" panose="02020603050405020304" pitchFamily="18" charset="0"/>
                <a:cs typeface="Times New Roman" panose="02020603050405020304" pitchFamily="18" charset="0"/>
              </a:rPr>
            </a:br>
            <a:br>
              <a:rPr lang="hu-HU" sz="2000" dirty="0">
                <a:latin typeface="Garamond" panose="02020404030301010803" pitchFamily="18" charset="0"/>
              </a:rPr>
            </a:br>
            <a:r>
              <a:rPr lang="hu-HU" sz="2000" dirty="0" err="1">
                <a:latin typeface="Garamond" panose="02020404030301010803" pitchFamily="18" charset="0"/>
              </a:rPr>
              <a:t>Pic</a:t>
            </a:r>
            <a:r>
              <a:rPr lang="hu-HU" sz="2000" dirty="0">
                <a:latin typeface="Garamond" panose="02020404030301010803" pitchFamily="18" charset="0"/>
              </a:rPr>
              <a:t>: </a:t>
            </a:r>
            <a:r>
              <a:rPr lang="it-IT" sz="2000" dirty="0">
                <a:latin typeface="Garamond" panose="02020404030301010803" pitchFamily="18" charset="0"/>
              </a:rPr>
              <a:t>Sandro Botticelli, Divina Commedia, ca. 1492-95</a:t>
            </a:r>
            <a:endParaRPr lang="hu-HU" sz="2000" dirty="0">
              <a:latin typeface="Garamond" panose="02020404030301010803" pitchFamily="18" charset="0"/>
            </a:endParaRPr>
          </a:p>
        </p:txBody>
      </p:sp>
      <p:graphicFrame>
        <p:nvGraphicFramePr>
          <p:cNvPr id="5" name="Tartalom helye 4">
            <a:extLst>
              <a:ext uri="{FF2B5EF4-FFF2-40B4-BE49-F238E27FC236}">
                <a16:creationId xmlns:a16="http://schemas.microsoft.com/office/drawing/2014/main" id="{CD9CB529-BAF8-10B9-CC3C-5EC20B678059}"/>
              </a:ext>
            </a:extLst>
          </p:cNvPr>
          <p:cNvGraphicFramePr>
            <a:graphicFrameLocks noGrp="1"/>
          </p:cNvGraphicFramePr>
          <p:nvPr>
            <p:ph idx="1"/>
            <p:extLst>
              <p:ext uri="{D42A27DB-BD31-4B8C-83A1-F6EECF244321}">
                <p14:modId xmlns:p14="http://schemas.microsoft.com/office/powerpoint/2010/main" val="443302282"/>
              </p:ext>
            </p:extLst>
          </p:nvPr>
        </p:nvGraphicFramePr>
        <p:xfrm>
          <a:off x="7434470" y="2630152"/>
          <a:ext cx="4094922" cy="4377597"/>
        </p:xfrm>
        <a:graphic>
          <a:graphicData uri="http://schemas.openxmlformats.org/drawingml/2006/table">
            <a:tbl>
              <a:tblPr firstRow="1" firstCol="1" bandRow="1"/>
              <a:tblGrid>
                <a:gridCol w="2047461">
                  <a:extLst>
                    <a:ext uri="{9D8B030D-6E8A-4147-A177-3AD203B41FA5}">
                      <a16:colId xmlns:a16="http://schemas.microsoft.com/office/drawing/2014/main" val="975268898"/>
                    </a:ext>
                  </a:extLst>
                </a:gridCol>
                <a:gridCol w="2047461">
                  <a:extLst>
                    <a:ext uri="{9D8B030D-6E8A-4147-A177-3AD203B41FA5}">
                      <a16:colId xmlns:a16="http://schemas.microsoft.com/office/drawing/2014/main" val="1271880153"/>
                    </a:ext>
                  </a:extLst>
                </a:gridCol>
              </a:tblGrid>
              <a:tr h="4377597">
                <a:tc>
                  <a:txBody>
                    <a:bodyPr/>
                    <a:lstStyle/>
                    <a:p>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„La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dolce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donna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dietro</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lor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mi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pinse</a:t>
                      </a:r>
                      <a:br>
                        <a:rPr lang="hu-HU" sz="1800" dirty="0">
                          <a:effectLst/>
                          <a:latin typeface="Garamond" panose="02020404030301010803" pitchFamily="18" charset="0"/>
                          <a:ea typeface="Times New Roman" panose="02020603050405020304" pitchFamily="18" charset="0"/>
                          <a:cs typeface="Times New Roman" panose="02020603050405020304" pitchFamily="18" charset="0"/>
                        </a:rPr>
                      </a:b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con un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sol</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cenno</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su</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per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quella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scala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a:t>
                      </a:r>
                      <a:br>
                        <a:rPr lang="hu-HU" sz="1800" dirty="0">
                          <a:effectLst/>
                          <a:latin typeface="Garamond" panose="02020404030301010803" pitchFamily="18" charset="0"/>
                          <a:ea typeface="Times New Roman" panose="02020603050405020304" pitchFamily="18" charset="0"/>
                          <a:cs typeface="Times New Roman" panose="02020603050405020304" pitchFamily="18" charset="0"/>
                        </a:rPr>
                      </a:b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sì</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sua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virtù</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la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mia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natura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vinse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a:t>
                      </a:r>
                    </a:p>
                    <a:p>
                      <a:r>
                        <a:rPr lang="it-IT" sz="1800" b="1" dirty="0">
                          <a:effectLst/>
                          <a:latin typeface="Garamond" panose="02020404030301010803" pitchFamily="18" charset="0"/>
                          <a:ea typeface="Times New Roman" panose="02020603050405020304" pitchFamily="18" charset="0"/>
                          <a:cs typeface="Times New Roman" panose="02020603050405020304" pitchFamily="18" charset="0"/>
                        </a:rPr>
                        <a:t> </a:t>
                      </a:r>
                      <a:endParaRPr lang="hu-HU" sz="1800" dirty="0">
                        <a:effectLst/>
                        <a:latin typeface="Garamond" panose="02020404030301010803" pitchFamily="18" charset="0"/>
                        <a:ea typeface="Times New Roman" panose="02020603050405020304" pitchFamily="18" charset="0"/>
                        <a:cs typeface="Times New Roman" panose="02020603050405020304" pitchFamily="18" charset="0"/>
                      </a:endParaRPr>
                    </a:p>
                    <a:p>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né mai qua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giù</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dove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si</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monta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e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cala</a:t>
                      </a:r>
                      <a:br>
                        <a:rPr lang="hu-HU" sz="1800" dirty="0">
                          <a:effectLst/>
                          <a:latin typeface="Garamond" panose="02020404030301010803" pitchFamily="18" charset="0"/>
                          <a:ea typeface="Times New Roman" panose="02020603050405020304" pitchFamily="18" charset="0"/>
                          <a:cs typeface="Times New Roman" panose="02020603050405020304" pitchFamily="18" charset="0"/>
                        </a:rPr>
                      </a:b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naturalmente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fu</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sì</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ratto</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moto</a:t>
                      </a:r>
                      <a:br>
                        <a:rPr lang="hu-HU" sz="1800" dirty="0">
                          <a:effectLst/>
                          <a:latin typeface="Garamond" panose="02020404030301010803" pitchFamily="18" charset="0"/>
                          <a:ea typeface="Times New Roman" panose="02020603050405020304" pitchFamily="18" charset="0"/>
                          <a:cs typeface="Times New Roman" panose="02020603050405020304" pitchFamily="18" charset="0"/>
                        </a:rPr>
                      </a:b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ch'agguagliar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si</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potesse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 la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mia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ala</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i="1" dirty="0">
                          <a:effectLst/>
                          <a:latin typeface="Garamond" panose="02020404030301010803" pitchFamily="18" charset="0"/>
                          <a:ea typeface="Times New Roman" panose="02020603050405020304" pitchFamily="18" charset="0"/>
                          <a:cs typeface="Times New Roman" panose="02020603050405020304" pitchFamily="18" charset="0"/>
                        </a:rPr>
                        <a:t>Par.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XXII, 100-105)</a:t>
                      </a: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My</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sweet</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lady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impelled</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after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them</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up</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that</a:t>
                      </a:r>
                      <a:endParaRPr lang="hu-HU" sz="1800" dirty="0">
                        <a:effectLst/>
                        <a:latin typeface="Garamond" panose="02020404030301010803" pitchFamily="18" charset="0"/>
                        <a:ea typeface="Times New Roman" panose="02020603050405020304" pitchFamily="18" charset="0"/>
                        <a:cs typeface="Times New Roman" panose="02020603050405020304" pitchFamily="18" charset="0"/>
                      </a:endParaRPr>
                    </a:p>
                    <a:p>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ladder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with</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e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mere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sign</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her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power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so</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overcame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my</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nature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a:t>
                      </a:r>
                    </a:p>
                    <a:p>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p>
                    <a:p>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nor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down here,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where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we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mount</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and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descend</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naturally</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has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there</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ever</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been</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so</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rapid </a:t>
                      </a:r>
                    </a:p>
                    <a:p>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a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motion</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as</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could</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equal</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dirty="0" err="1">
                          <a:effectLst/>
                          <a:latin typeface="Garamond" panose="02020404030301010803" pitchFamily="18" charset="0"/>
                          <a:ea typeface="Times New Roman" panose="02020603050405020304" pitchFamily="18" charset="0"/>
                          <a:cs typeface="Times New Roman" panose="02020603050405020304" pitchFamily="18" charset="0"/>
                        </a:rPr>
                        <a:t>my</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r>
                        <a:rPr lang="hu-HU" sz="1800" i="1" dirty="0" err="1">
                          <a:effectLst/>
                          <a:latin typeface="Garamond" panose="02020404030301010803" pitchFamily="18" charset="0"/>
                          <a:ea typeface="Times New Roman" panose="02020603050405020304" pitchFamily="18" charset="0"/>
                          <a:cs typeface="Times New Roman" panose="02020603050405020304" pitchFamily="18" charset="0"/>
                        </a:rPr>
                        <a:t>wing</a:t>
                      </a:r>
                      <a:r>
                        <a:rPr lang="hu-HU" sz="1800" dirty="0">
                          <a:effectLst/>
                          <a:latin typeface="Garamond" panose="02020404030301010803" pitchFamily="18" charset="0"/>
                          <a:ea typeface="Times New Roman" panose="02020603050405020304" pitchFamily="18" charset="0"/>
                          <a:cs typeface="Times New Roman" panose="02020603050405020304" pitchFamily="18" charset="0"/>
                        </a:rPr>
                        <a:t>. </a:t>
                      </a: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432407"/>
                  </a:ext>
                </a:extLst>
              </a:tr>
            </a:tbl>
          </a:graphicData>
        </a:graphic>
      </p:graphicFrame>
    </p:spTree>
    <p:extLst>
      <p:ext uri="{BB962C8B-B14F-4D97-AF65-F5344CB8AC3E}">
        <p14:creationId xmlns:p14="http://schemas.microsoft.com/office/powerpoint/2010/main" val="225198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artalom helye 5">
            <a:extLst>
              <a:ext uri="{FF2B5EF4-FFF2-40B4-BE49-F238E27FC236}">
                <a16:creationId xmlns:a16="http://schemas.microsoft.com/office/drawing/2014/main" id="{7C66EB61-BA42-8113-A8C9-33F4B40D1AB7}"/>
              </a:ext>
            </a:extLst>
          </p:cNvPr>
          <p:cNvPicPr>
            <a:picLocks noGrp="1" noChangeAspect="1"/>
          </p:cNvPicPr>
          <p:nvPr>
            <p:ph sz="half" idx="2"/>
          </p:nvPr>
        </p:nvPicPr>
        <p:blipFill rotWithShape="1">
          <a:blip r:embed="rId2"/>
          <a:srcRect l="4420"/>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Cím 1">
            <a:extLst>
              <a:ext uri="{FF2B5EF4-FFF2-40B4-BE49-F238E27FC236}">
                <a16:creationId xmlns:a16="http://schemas.microsoft.com/office/drawing/2014/main" id="{00D48CA3-41FF-753F-EBF8-B4A1EC8D3DCC}"/>
              </a:ext>
            </a:extLst>
          </p:cNvPr>
          <p:cNvSpPr>
            <a:spLocks noGrp="1"/>
          </p:cNvSpPr>
          <p:nvPr>
            <p:ph type="title"/>
          </p:nvPr>
        </p:nvSpPr>
        <p:spPr>
          <a:xfrm>
            <a:off x="569844" y="4929810"/>
            <a:ext cx="6961294" cy="1056728"/>
          </a:xfrm>
        </p:spPr>
        <p:txBody>
          <a:bodyPr vert="horz" lIns="91440" tIns="45720" rIns="91440" bIns="45720" rtlCol="0" anchor="b">
            <a:normAutofit/>
          </a:bodyPr>
          <a:lstStyle/>
          <a:p>
            <a:r>
              <a:rPr lang="en-US" sz="2300" b="1" kern="1200" dirty="0">
                <a:solidFill>
                  <a:schemeClr val="tx1">
                    <a:lumMod val="85000"/>
                    <a:lumOff val="15000"/>
                  </a:schemeClr>
                </a:solidFill>
                <a:latin typeface="+mj-lt"/>
                <a:ea typeface="+mj-ea"/>
                <a:cs typeface="+mj-cs"/>
              </a:rPr>
              <a:t>Lucifer’s body as a ladder</a:t>
            </a:r>
            <a:r>
              <a:rPr lang="en-US" sz="2300" kern="1200" dirty="0">
                <a:solidFill>
                  <a:schemeClr val="tx1">
                    <a:lumMod val="85000"/>
                    <a:lumOff val="15000"/>
                  </a:schemeClr>
                </a:solidFill>
                <a:latin typeface="+mj-lt"/>
                <a:ea typeface="+mj-ea"/>
                <a:cs typeface="+mj-cs"/>
              </a:rPr>
              <a:t>:</a:t>
            </a:r>
            <a:r>
              <a:rPr lang="hu-HU" sz="2300" kern="1200" dirty="0">
                <a:solidFill>
                  <a:schemeClr val="tx1">
                    <a:lumMod val="85000"/>
                    <a:lumOff val="15000"/>
                  </a:schemeClr>
                </a:solidFill>
                <a:latin typeface="+mj-lt"/>
                <a:ea typeface="+mj-ea"/>
                <a:cs typeface="+mj-cs"/>
              </a:rPr>
              <a:t> </a:t>
            </a:r>
            <a:r>
              <a:rPr lang="en-US" sz="2300" kern="1200" dirty="0">
                <a:solidFill>
                  <a:schemeClr val="tx1">
                    <a:lumMod val="85000"/>
                    <a:lumOff val="15000"/>
                  </a:schemeClr>
                </a:solidFill>
                <a:latin typeface="+mj-lt"/>
                <a:ea typeface="+mj-ea"/>
                <a:cs typeface="+mj-cs"/>
              </a:rPr>
              <a:t>New York, Morgan MS 676, 47r.</a:t>
            </a:r>
            <a:br>
              <a:rPr lang="en-US" sz="2300" kern="1200" dirty="0">
                <a:solidFill>
                  <a:schemeClr val="tx1">
                    <a:lumMod val="85000"/>
                    <a:lumOff val="15000"/>
                  </a:schemeClr>
                </a:solidFill>
                <a:latin typeface="+mj-lt"/>
                <a:ea typeface="+mj-ea"/>
                <a:cs typeface="+mj-cs"/>
              </a:rPr>
            </a:br>
            <a:r>
              <a:rPr lang="en-US" sz="2300" kern="1200" dirty="0">
                <a:solidFill>
                  <a:schemeClr val="tx1">
                    <a:lumMod val="85000"/>
                    <a:lumOff val="15000"/>
                  </a:schemeClr>
                </a:solidFill>
                <a:latin typeface="+mj-lt"/>
                <a:ea typeface="+mj-ea"/>
                <a:cs typeface="+mj-cs"/>
              </a:rPr>
              <a:t>London, British Museum, Add. 19587, 58r.  </a:t>
            </a:r>
          </a:p>
        </p:txBody>
      </p:sp>
      <p:pic>
        <p:nvPicPr>
          <p:cNvPr id="5" name="Tartalom helye 4">
            <a:extLst>
              <a:ext uri="{FF2B5EF4-FFF2-40B4-BE49-F238E27FC236}">
                <a16:creationId xmlns:a16="http://schemas.microsoft.com/office/drawing/2014/main" id="{D5B3EF14-8416-3890-AE19-2B86F12CFF70}"/>
              </a:ext>
            </a:extLst>
          </p:cNvPr>
          <p:cNvPicPr>
            <a:picLocks noGrp="1" noChangeAspect="1"/>
          </p:cNvPicPr>
          <p:nvPr>
            <p:ph sz="half" idx="1"/>
          </p:nvPr>
        </p:nvPicPr>
        <p:blipFill rotWithShape="1">
          <a:blip r:embed="rId3"/>
          <a:srcRect t="25603" r="-1" b="8129"/>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90048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FC9862-1AA0-66CC-36B1-EBD66E8DB04F}"/>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3100"/>
              <a:t>I.	Vision as genre: definition and chronological-geographical dimension</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artalom helye 3">
            <a:extLst>
              <a:ext uri="{FF2B5EF4-FFF2-40B4-BE49-F238E27FC236}">
                <a16:creationId xmlns:a16="http://schemas.microsoft.com/office/drawing/2014/main" id="{129864F5-C916-6CBB-00A1-5E26F3605D85}"/>
              </a:ext>
            </a:extLst>
          </p:cNvPr>
          <p:cNvSpPr>
            <a:spLocks noGrp="1"/>
          </p:cNvSpPr>
          <p:nvPr>
            <p:ph sz="half" idx="2"/>
          </p:nvPr>
        </p:nvSpPr>
        <p:spPr>
          <a:xfrm>
            <a:off x="655321" y="2575034"/>
            <a:ext cx="5120113" cy="3462228"/>
          </a:xfrm>
        </p:spPr>
        <p:txBody>
          <a:bodyPr vert="horz" lIns="91440" tIns="45720" rIns="91440" bIns="45720" rtlCol="0">
            <a:normAutofit/>
          </a:bodyPr>
          <a:lstStyle/>
          <a:p>
            <a:pPr marL="0"/>
            <a:r>
              <a:rPr lang="en-US" sz="1700"/>
              <a:t>The vision as a literary genre is the account of an eschatological revelation inserted within an afterlife journey, a journey offered to a chosen one, to someone in a state of near death, or to someone who requests or seeks this experience, sometimes with the aim of changing his fate, more often as a prophet who stirs the moral conscience of the listener to the story. The protagonist (the visionary or traveller) visits, in his mortal guise, the realm of immortality, where he gets to know the fate of souls after death, the understanding of which is usually done with the help of a guide. The otherworldly account is recorded directly by either the protagonist or a reliable witness to the tale.</a:t>
            </a:r>
          </a:p>
        </p:txBody>
      </p:sp>
      <p:pic>
        <p:nvPicPr>
          <p:cNvPr id="5" name="Tartalom helye 4">
            <a:extLst>
              <a:ext uri="{FF2B5EF4-FFF2-40B4-BE49-F238E27FC236}">
                <a16:creationId xmlns:a16="http://schemas.microsoft.com/office/drawing/2014/main" id="{4FF799F0-0C04-5C48-5960-C5A0362CAB87}"/>
              </a:ext>
            </a:extLst>
          </p:cNvPr>
          <p:cNvPicPr>
            <a:picLocks noGrp="1" noChangeAspect="1"/>
          </p:cNvPicPr>
          <p:nvPr>
            <p:ph sz="half" idx="1"/>
          </p:nvPr>
        </p:nvPicPr>
        <p:blipFill rotWithShape="1">
          <a:blip r:embed="rId2"/>
          <a:srcRect l="4120" r="382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2509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3438B098-5B37-55C7-6F89-CC2EEFA15CEF}"/>
              </a:ext>
            </a:extLst>
          </p:cNvPr>
          <p:cNvSpPr>
            <a:spLocks noGrp="1"/>
          </p:cNvSpPr>
          <p:nvPr>
            <p:ph type="title"/>
          </p:nvPr>
        </p:nvSpPr>
        <p:spPr>
          <a:xfrm>
            <a:off x="648930" y="629266"/>
            <a:ext cx="3605571" cy="1544091"/>
          </a:xfrm>
        </p:spPr>
        <p:txBody>
          <a:bodyPr vert="horz" lIns="91440" tIns="45720" rIns="91440" bIns="45720" rtlCol="0" anchor="ctr">
            <a:normAutofit fontScale="90000"/>
          </a:bodyPr>
          <a:lstStyle/>
          <a:p>
            <a:pPr marL="342900" marR="71755" lvl="0" indent="-342900">
              <a:lnSpc>
                <a:spcPct val="100000"/>
              </a:lnSpc>
              <a:spcBef>
                <a:spcPts val="775"/>
              </a:spcBef>
            </a:pPr>
            <a:r>
              <a:rPr lang="en-US" sz="3100" b="1" i="1" dirty="0">
                <a:effectLst/>
                <a:latin typeface="Garamond" panose="02020404030301010803" pitchFamily="18" charset="0"/>
                <a:ea typeface="Times New Roman" panose="02020603050405020304" pitchFamily="18" charset="0"/>
              </a:rPr>
              <a:t>Vision and journey to the Otherworld</a:t>
            </a:r>
            <a:br>
              <a:rPr lang="hu-HU" sz="4000" dirty="0">
                <a:effectLst/>
                <a:latin typeface="Times New Roman" panose="02020603050405020304" pitchFamily="18" charset="0"/>
                <a:ea typeface="Times New Roman" panose="02020603050405020304" pitchFamily="18" charset="0"/>
              </a:rPr>
            </a:br>
            <a:endParaRPr lang="en-US" sz="4000" dirty="0"/>
          </a:p>
        </p:txBody>
      </p:sp>
      <p:sp>
        <p:nvSpPr>
          <p:cNvPr id="3" name="Tartalom helye 2">
            <a:extLst>
              <a:ext uri="{FF2B5EF4-FFF2-40B4-BE49-F238E27FC236}">
                <a16:creationId xmlns:a16="http://schemas.microsoft.com/office/drawing/2014/main" id="{DD1FD1DC-6840-103A-1A31-5A1F1489EC1F}"/>
              </a:ext>
            </a:extLst>
          </p:cNvPr>
          <p:cNvSpPr>
            <a:spLocks noGrp="1"/>
          </p:cNvSpPr>
          <p:nvPr>
            <p:ph sz="half" idx="1"/>
          </p:nvPr>
        </p:nvSpPr>
        <p:spPr>
          <a:xfrm>
            <a:off x="648932" y="1762539"/>
            <a:ext cx="3510914" cy="4455382"/>
          </a:xfrm>
        </p:spPr>
        <p:txBody>
          <a:bodyPr vert="horz" lIns="91440" tIns="45720" rIns="91440" bIns="45720" rtlCol="0">
            <a:normAutofit fontScale="92500" lnSpcReduction="10000"/>
          </a:bodyPr>
          <a:lstStyle/>
          <a:p>
            <a:pPr marL="0" indent="0">
              <a:buNone/>
            </a:pPr>
            <a:r>
              <a:rPr lang="en-US" sz="1700" dirty="0">
                <a:effectLst/>
                <a:latin typeface="Garamond" panose="02020404030301010803" pitchFamily="18" charset="0"/>
                <a:ea typeface="Times New Roman" panose="02020603050405020304" pitchFamily="18" charset="0"/>
              </a:rPr>
              <a:t>According to Cesare Segre, “there are very clear differences between visions and journey accounts;” however, when analyzing the history of the evolution of visions, instead of two different genres (or in the case of voyages it is more correct to speak of a kind of</a:t>
            </a:r>
            <a:r>
              <a:rPr lang="en-US" sz="1700" i="1" dirty="0">
                <a:effectLst/>
                <a:latin typeface="Garamond" panose="02020404030301010803" pitchFamily="18" charset="0"/>
                <a:ea typeface="Times New Roman" panose="02020603050405020304" pitchFamily="18" charset="0"/>
              </a:rPr>
              <a:t> narrative</a:t>
            </a:r>
            <a:r>
              <a:rPr lang="en-US" sz="1700" dirty="0">
                <a:effectLst/>
                <a:latin typeface="Garamond" panose="02020404030301010803" pitchFamily="18" charset="0"/>
                <a:ea typeface="Times New Roman" panose="02020603050405020304" pitchFamily="18" charset="0"/>
              </a:rPr>
              <a:t>) we find two collectives with a large intersection. Some of the definitions of vision attempt to capture the relationship between movement / displacement on the one hand, and sight / vision on the other. According to Peter </a:t>
            </a:r>
            <a:r>
              <a:rPr lang="en-US" sz="1700" dirty="0" err="1">
                <a:effectLst/>
                <a:latin typeface="Garamond" panose="02020404030301010803" pitchFamily="18" charset="0"/>
                <a:ea typeface="Times New Roman" panose="02020603050405020304" pitchFamily="18" charset="0"/>
              </a:rPr>
              <a:t>Dinzelbacher's</a:t>
            </a:r>
            <a:r>
              <a:rPr lang="en-US" sz="1700" dirty="0">
                <a:effectLst/>
                <a:latin typeface="Garamond" panose="02020404030301010803" pitchFamily="18" charset="0"/>
                <a:ea typeface="Times New Roman" panose="02020603050405020304" pitchFamily="18" charset="0"/>
              </a:rPr>
              <a:t> definition, “vision is an experience whereby someone ends up from their natural environment into another space in a supernatural way.”  In primitive visions we can distinguish two separate phases that together form the vision-narrative: 1) the sight, reception and understanding of the revelation; and 2) the path and journey leading up to that moment.</a:t>
            </a:r>
            <a:endParaRPr lang="hu-HU" sz="1700" dirty="0">
              <a:effectLst/>
              <a:latin typeface="Garamond" panose="02020404030301010803" pitchFamily="18" charset="0"/>
              <a:ea typeface="Times New Roman" panose="02020603050405020304" pitchFamily="18" charset="0"/>
            </a:endParaRPr>
          </a:p>
          <a:p>
            <a:pPr marL="0" indent="0">
              <a:buNone/>
            </a:pPr>
            <a:endParaRPr lang="hu-HU" sz="1800" dirty="0">
              <a:effectLst/>
              <a:latin typeface="Garamond" panose="02020404030301010803" pitchFamily="18" charset="0"/>
              <a:ea typeface="Times New Roman" panose="02020603050405020304" pitchFamily="18" charset="0"/>
            </a:endParaRPr>
          </a:p>
          <a:p>
            <a:endParaRPr lang="en-US" sz="1800" dirty="0"/>
          </a:p>
        </p:txBody>
      </p:sp>
      <p:sp>
        <p:nvSpPr>
          <p:cNvPr id="12" name="Rectangle 1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artalom helye 4" descr="A képen szöveg, anyag látható&#10;&#10;Automatikusan generált leírás">
            <a:extLst>
              <a:ext uri="{FF2B5EF4-FFF2-40B4-BE49-F238E27FC236}">
                <a16:creationId xmlns:a16="http://schemas.microsoft.com/office/drawing/2014/main" id="{448BE1FE-B59A-E545-230C-C07D3130F705}"/>
              </a:ext>
            </a:extLst>
          </p:cNvPr>
          <p:cNvPicPr>
            <a:picLocks noGrp="1" noChangeAspect="1"/>
          </p:cNvPicPr>
          <p:nvPr>
            <p:ph sz="half" idx="2"/>
          </p:nvPr>
        </p:nvPicPr>
        <p:blipFill rotWithShape="1">
          <a:blip r:embed="rId2"/>
          <a:srcRect l="9587" r="19741" b="2"/>
          <a:stretch/>
        </p:blipFill>
        <p:spPr>
          <a:xfrm>
            <a:off x="5283708" y="722376"/>
            <a:ext cx="6263640" cy="5413248"/>
          </a:xfrm>
          <a:prstGeom prst="rect">
            <a:avLst/>
          </a:prstGeom>
          <a:effectLst/>
        </p:spPr>
      </p:pic>
      <p:sp>
        <p:nvSpPr>
          <p:cNvPr id="11" name="Szövegdoboz 10">
            <a:extLst>
              <a:ext uri="{FF2B5EF4-FFF2-40B4-BE49-F238E27FC236}">
                <a16:creationId xmlns:a16="http://schemas.microsoft.com/office/drawing/2014/main" id="{E51C637A-304B-AE45-64F9-A58EEA9E682F}"/>
              </a:ext>
            </a:extLst>
          </p:cNvPr>
          <p:cNvSpPr txBox="1"/>
          <p:nvPr/>
        </p:nvSpPr>
        <p:spPr>
          <a:xfrm>
            <a:off x="8798902" y="861391"/>
            <a:ext cx="2544959" cy="1477328"/>
          </a:xfrm>
          <a:prstGeom prst="rect">
            <a:avLst/>
          </a:prstGeom>
          <a:noFill/>
        </p:spPr>
        <p:txBody>
          <a:bodyPr wrap="square">
            <a:spAutoFit/>
          </a:bodyPr>
          <a:lstStyle/>
          <a:p>
            <a:r>
              <a:rPr lang="pt-BR" dirty="0"/>
              <a:t>Caspar Plautinus</a:t>
            </a:r>
          </a:p>
          <a:p>
            <a:endParaRPr lang="pt-BR" dirty="0"/>
          </a:p>
          <a:p>
            <a:r>
              <a:rPr lang="pt-BR" dirty="0"/>
              <a:t>Nova Typis Transacta Navigatio: Nova Orbis India Occidentalis, 1621</a:t>
            </a:r>
            <a:endParaRPr lang="hu-HU" dirty="0"/>
          </a:p>
        </p:txBody>
      </p:sp>
    </p:spTree>
    <p:extLst>
      <p:ext uri="{BB962C8B-B14F-4D97-AF65-F5344CB8AC3E}">
        <p14:creationId xmlns:p14="http://schemas.microsoft.com/office/powerpoint/2010/main" val="153584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3354F760-BAB2-BD32-CB34-9D29E2515E62}"/>
              </a:ext>
            </a:extLst>
          </p:cNvPr>
          <p:cNvSpPr>
            <a:spLocks noGrp="1"/>
          </p:cNvSpPr>
          <p:nvPr>
            <p:ph type="title"/>
          </p:nvPr>
        </p:nvSpPr>
        <p:spPr>
          <a:xfrm>
            <a:off x="630937" y="468861"/>
            <a:ext cx="2748367" cy="1598477"/>
          </a:xfrm>
        </p:spPr>
        <p:txBody>
          <a:bodyPr vert="horz" lIns="91440" tIns="45720" rIns="91440" bIns="45720" rtlCol="0" anchor="b">
            <a:normAutofit fontScale="90000"/>
          </a:bodyPr>
          <a:lstStyle/>
          <a:p>
            <a:r>
              <a:rPr lang="en-US" sz="3200" b="1" i="1" dirty="0">
                <a:effectLst/>
                <a:latin typeface="Garamond" panose="02020404030301010803" pitchFamily="18" charset="0"/>
                <a:ea typeface="Times New Roman" panose="02020603050405020304" pitchFamily="18" charset="0"/>
              </a:rPr>
              <a:t>Topography of the Underworld</a:t>
            </a:r>
            <a:br>
              <a:rPr lang="hu-HU" sz="1800" dirty="0">
                <a:effectLst/>
                <a:latin typeface="Times New Roman" panose="02020603050405020304" pitchFamily="18" charset="0"/>
                <a:ea typeface="Times New Roman" panose="02020603050405020304" pitchFamily="18" charset="0"/>
              </a:rPr>
            </a:br>
            <a:endParaRPr lang="en-US" sz="54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artalom helye 2">
            <a:extLst>
              <a:ext uri="{FF2B5EF4-FFF2-40B4-BE49-F238E27FC236}">
                <a16:creationId xmlns:a16="http://schemas.microsoft.com/office/drawing/2014/main" id="{1DCB3419-F9DD-D8D5-8308-8B9CB613A1DB}"/>
              </a:ext>
            </a:extLst>
          </p:cNvPr>
          <p:cNvSpPr>
            <a:spLocks noGrp="1"/>
          </p:cNvSpPr>
          <p:nvPr>
            <p:ph sz="half" idx="1"/>
          </p:nvPr>
        </p:nvSpPr>
        <p:spPr>
          <a:xfrm>
            <a:off x="630936" y="2807208"/>
            <a:ext cx="3429000" cy="3410712"/>
          </a:xfrm>
        </p:spPr>
        <p:txBody>
          <a:bodyPr vert="horz" lIns="91440" tIns="45720" rIns="91440" bIns="45720" rtlCol="0" anchor="t">
            <a:normAutofit fontScale="85000" lnSpcReduction="20000"/>
          </a:bodyPr>
          <a:lstStyle/>
          <a:p>
            <a:pPr marL="0" indent="0">
              <a:buNone/>
            </a:pPr>
            <a:r>
              <a:rPr lang="en-US" sz="2200" dirty="0">
                <a:latin typeface="Garamond" panose="02020404030301010803" pitchFamily="18" charset="0"/>
              </a:rPr>
              <a:t>Medieval visionary authors describe the regions of the Underworld confined mostly by “natural” topographical elements and waters; </a:t>
            </a:r>
            <a:r>
              <a:rPr lang="en-US" sz="2200" dirty="0" err="1">
                <a:latin typeface="Garamond" panose="02020404030301010803" pitchFamily="18" charset="0"/>
              </a:rPr>
              <a:t>i</a:t>
            </a:r>
            <a:r>
              <a:rPr lang="en-US" sz="2200" dirty="0">
                <a:latin typeface="Garamond" panose="02020404030301010803" pitchFamily="18" charset="0"/>
              </a:rPr>
              <a:t>. e. mountains, valleys, pits,   lakes, rivers, and only by a few artificial constructions such as walls, bridges, ladders or stairs. Dante – adapting narrative schemes and numerous elements functional to the description of an  afterlife journey from the visionary repertoire – incorporates many of these topographical elements into the landscapes of his Otherworld. </a:t>
            </a:r>
          </a:p>
        </p:txBody>
      </p:sp>
      <p:pic>
        <p:nvPicPr>
          <p:cNvPr id="5" name="Tartalom helye 4" descr="A képen szöveg, régi, festés látható&#10;&#10;Automatikusan generált leírás">
            <a:extLst>
              <a:ext uri="{FF2B5EF4-FFF2-40B4-BE49-F238E27FC236}">
                <a16:creationId xmlns:a16="http://schemas.microsoft.com/office/drawing/2014/main" id="{1FED9767-909B-830C-4CB5-FE99C92F8BFF}"/>
              </a:ext>
            </a:extLst>
          </p:cNvPr>
          <p:cNvPicPr>
            <a:picLocks noGrp="1" noChangeAspect="1"/>
          </p:cNvPicPr>
          <p:nvPr>
            <p:ph sz="half" idx="2"/>
          </p:nvPr>
        </p:nvPicPr>
        <p:blipFill>
          <a:blip r:embed="rId2"/>
          <a:stretch>
            <a:fillRect/>
          </a:stretch>
        </p:blipFill>
        <p:spPr>
          <a:xfrm>
            <a:off x="4654296" y="848735"/>
            <a:ext cx="6903720" cy="5160530"/>
          </a:xfrm>
          <a:prstGeom prst="rect">
            <a:avLst/>
          </a:prstGeom>
        </p:spPr>
      </p:pic>
      <p:sp>
        <p:nvSpPr>
          <p:cNvPr id="9" name="Szövegdoboz 8">
            <a:extLst>
              <a:ext uri="{FF2B5EF4-FFF2-40B4-BE49-F238E27FC236}">
                <a16:creationId xmlns:a16="http://schemas.microsoft.com/office/drawing/2014/main" id="{C1BAE3E5-AAC5-4B11-ED37-53569690716C}"/>
              </a:ext>
            </a:extLst>
          </p:cNvPr>
          <p:cNvSpPr txBox="1"/>
          <p:nvPr/>
        </p:nvSpPr>
        <p:spPr>
          <a:xfrm>
            <a:off x="4929810" y="848737"/>
            <a:ext cx="2491407" cy="2308324"/>
          </a:xfrm>
          <a:prstGeom prst="rect">
            <a:avLst/>
          </a:prstGeom>
          <a:noFill/>
        </p:spPr>
        <p:txBody>
          <a:bodyPr wrap="square">
            <a:spAutoFit/>
          </a:bodyPr>
          <a:lstStyle/>
          <a:p>
            <a:r>
              <a:rPr lang="hu-HU" dirty="0" err="1"/>
              <a:t>Marmion</a:t>
            </a:r>
            <a:r>
              <a:rPr lang="hu-HU" dirty="0"/>
              <a:t>, Simon — Les </a:t>
            </a:r>
            <a:r>
              <a:rPr lang="hu-HU" dirty="0" err="1"/>
              <a:t>Visions</a:t>
            </a:r>
            <a:r>
              <a:rPr lang="hu-HU" dirty="0"/>
              <a:t> </a:t>
            </a:r>
            <a:r>
              <a:rPr lang="hu-HU" dirty="0">
                <a:solidFill>
                  <a:schemeClr val="bg1"/>
                </a:solidFill>
              </a:rPr>
              <a:t>du </a:t>
            </a:r>
            <a:r>
              <a:rPr lang="hu-HU" dirty="0" err="1">
                <a:solidFill>
                  <a:schemeClr val="bg1"/>
                </a:solidFill>
              </a:rPr>
              <a:t>chevalier</a:t>
            </a:r>
            <a:r>
              <a:rPr lang="hu-HU" dirty="0">
                <a:solidFill>
                  <a:schemeClr val="bg1"/>
                </a:solidFill>
              </a:rPr>
              <a:t> </a:t>
            </a:r>
            <a:r>
              <a:rPr lang="hu-HU" dirty="0" err="1">
                <a:solidFill>
                  <a:schemeClr val="bg1"/>
                </a:solidFill>
              </a:rPr>
              <a:t>Tondal</a:t>
            </a:r>
            <a:r>
              <a:rPr lang="hu-HU" dirty="0">
                <a:solidFill>
                  <a:schemeClr val="bg1"/>
                </a:solidFill>
              </a:rPr>
              <a:t>, </a:t>
            </a:r>
            <a:r>
              <a:rPr lang="en-US" dirty="0">
                <a:solidFill>
                  <a:schemeClr val="bg1"/>
                </a:solidFill>
              </a:rPr>
              <a:t>The J. Paul Getty Museum</a:t>
            </a:r>
            <a:r>
              <a:rPr lang="hu-HU" dirty="0">
                <a:solidFill>
                  <a:schemeClr val="bg1"/>
                </a:solidFill>
              </a:rPr>
              <a:t>,</a:t>
            </a:r>
            <a:r>
              <a:rPr lang="en-US" dirty="0">
                <a:solidFill>
                  <a:schemeClr val="bg1"/>
                </a:solidFill>
              </a:rPr>
              <a:t> </a:t>
            </a:r>
            <a:r>
              <a:rPr lang="hu-HU" dirty="0">
                <a:solidFill>
                  <a:schemeClr val="bg1"/>
                </a:solidFill>
              </a:rPr>
              <a:t>Ms. 30 (87.MN.141.14), </a:t>
            </a:r>
            <a:r>
              <a:rPr lang="hu-HU" dirty="0" err="1">
                <a:solidFill>
                  <a:schemeClr val="bg1"/>
                </a:solidFill>
              </a:rPr>
              <a:t>fol</a:t>
            </a:r>
            <a:r>
              <a:rPr lang="hu-HU" dirty="0">
                <a:solidFill>
                  <a:schemeClr val="bg1"/>
                </a:solidFill>
              </a:rPr>
              <a:t>. 14v — The Torment of </a:t>
            </a:r>
            <a:r>
              <a:rPr lang="hu-HU" dirty="0" err="1">
                <a:solidFill>
                  <a:schemeClr val="bg1"/>
                </a:solidFill>
              </a:rPr>
              <a:t>Unbelievers</a:t>
            </a:r>
            <a:r>
              <a:rPr lang="hu-HU" dirty="0">
                <a:solidFill>
                  <a:schemeClr val="bg1"/>
                </a:solidFill>
              </a:rPr>
              <a:t> and </a:t>
            </a:r>
            <a:r>
              <a:rPr lang="hu-HU" dirty="0" err="1">
                <a:solidFill>
                  <a:schemeClr val="bg1"/>
                </a:solidFill>
              </a:rPr>
              <a:t>Heretics</a:t>
            </a:r>
            <a:r>
              <a:rPr lang="hu-HU" dirty="0">
                <a:solidFill>
                  <a:schemeClr val="bg1"/>
                </a:solidFill>
              </a:rPr>
              <a:t> — 1475 </a:t>
            </a:r>
          </a:p>
        </p:txBody>
      </p:sp>
    </p:spTree>
    <p:extLst>
      <p:ext uri="{BB962C8B-B14F-4D97-AF65-F5344CB8AC3E}">
        <p14:creationId xmlns:p14="http://schemas.microsoft.com/office/powerpoint/2010/main" val="4250331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9867C2-4F80-674B-B926-E576CE23D8CD}"/>
              </a:ext>
            </a:extLst>
          </p:cNvPr>
          <p:cNvSpPr>
            <a:spLocks noGrp="1"/>
          </p:cNvSpPr>
          <p:nvPr>
            <p:ph type="title"/>
          </p:nvPr>
        </p:nvSpPr>
        <p:spPr>
          <a:xfrm>
            <a:off x="838200" y="365125"/>
            <a:ext cx="10187609" cy="854075"/>
          </a:xfrm>
        </p:spPr>
        <p:txBody>
          <a:bodyPr>
            <a:normAutofit/>
          </a:bodyPr>
          <a:lstStyle/>
          <a:p>
            <a:r>
              <a:rPr lang="hu-HU" dirty="0">
                <a:latin typeface="Garamond" panose="02020404030301010803" pitchFamily="18" charset="0"/>
              </a:rPr>
              <a:t>II.1. </a:t>
            </a:r>
            <a:r>
              <a:rPr lang="hu-HU" dirty="0" err="1">
                <a:latin typeface="Garamond" panose="02020404030301010803" pitchFamily="18" charset="0"/>
              </a:rPr>
              <a:t>Walls</a:t>
            </a:r>
            <a:endParaRPr lang="hu-HU" sz="2200" i="1" dirty="0">
              <a:latin typeface="Garamond" panose="02020404030301010803" pitchFamily="18" charset="0"/>
            </a:endParaRPr>
          </a:p>
        </p:txBody>
      </p:sp>
      <p:pic>
        <p:nvPicPr>
          <p:cNvPr id="5" name="Tartalom helye 4">
            <a:extLst>
              <a:ext uri="{FF2B5EF4-FFF2-40B4-BE49-F238E27FC236}">
                <a16:creationId xmlns:a16="http://schemas.microsoft.com/office/drawing/2014/main" id="{BE95FE9F-37B5-058C-D922-F32CC035EC53}"/>
              </a:ext>
            </a:extLst>
          </p:cNvPr>
          <p:cNvPicPr>
            <a:picLocks noGrp="1" noChangeAspect="1"/>
          </p:cNvPicPr>
          <p:nvPr>
            <p:ph sz="half" idx="1"/>
          </p:nvPr>
        </p:nvPicPr>
        <p:blipFill>
          <a:blip r:embed="rId2"/>
          <a:stretch>
            <a:fillRect/>
          </a:stretch>
        </p:blipFill>
        <p:spPr>
          <a:xfrm>
            <a:off x="838200" y="1550504"/>
            <a:ext cx="5625112" cy="4543359"/>
          </a:xfrm>
          <a:prstGeom prst="rect">
            <a:avLst/>
          </a:prstGeom>
        </p:spPr>
      </p:pic>
      <p:pic>
        <p:nvPicPr>
          <p:cNvPr id="8" name="Tartalom helye 7">
            <a:extLst>
              <a:ext uri="{FF2B5EF4-FFF2-40B4-BE49-F238E27FC236}">
                <a16:creationId xmlns:a16="http://schemas.microsoft.com/office/drawing/2014/main" id="{05D6C94D-2DE0-F025-6265-6ED6FE8A6E1B}"/>
              </a:ext>
            </a:extLst>
          </p:cNvPr>
          <p:cNvPicPr>
            <a:picLocks noGrp="1" noChangeAspect="1"/>
          </p:cNvPicPr>
          <p:nvPr>
            <p:ph sz="half" idx="2"/>
          </p:nvPr>
        </p:nvPicPr>
        <p:blipFill>
          <a:blip r:embed="rId3"/>
          <a:stretch>
            <a:fillRect/>
          </a:stretch>
        </p:blipFill>
        <p:spPr>
          <a:xfrm>
            <a:off x="6463311" y="1550504"/>
            <a:ext cx="5830747" cy="4543358"/>
          </a:xfrm>
          <a:prstGeom prst="rect">
            <a:avLst/>
          </a:prstGeom>
        </p:spPr>
      </p:pic>
      <p:sp>
        <p:nvSpPr>
          <p:cNvPr id="7" name="Szövegdoboz 6">
            <a:extLst>
              <a:ext uri="{FF2B5EF4-FFF2-40B4-BE49-F238E27FC236}">
                <a16:creationId xmlns:a16="http://schemas.microsoft.com/office/drawing/2014/main" id="{C441A3D5-CB80-FAE4-9745-8E6D27B1E83B}"/>
              </a:ext>
            </a:extLst>
          </p:cNvPr>
          <p:cNvSpPr txBox="1"/>
          <p:nvPr/>
        </p:nvSpPr>
        <p:spPr>
          <a:xfrm>
            <a:off x="1033670" y="1550504"/>
            <a:ext cx="5062331" cy="369332"/>
          </a:xfrm>
          <a:prstGeom prst="rect">
            <a:avLst/>
          </a:prstGeom>
          <a:noFill/>
        </p:spPr>
        <p:txBody>
          <a:bodyPr wrap="square">
            <a:spAutoFit/>
          </a:bodyPr>
          <a:lstStyle/>
          <a:p>
            <a:r>
              <a:rPr lang="hu-HU" sz="1800" dirty="0">
                <a:solidFill>
                  <a:schemeClr val="bg1"/>
                </a:solidFill>
                <a:effectLst/>
                <a:latin typeface="Times New Roman" panose="02020603050405020304" pitchFamily="18" charset="0"/>
                <a:ea typeface="Times New Roman" panose="02020603050405020304" pitchFamily="18" charset="0"/>
              </a:rPr>
              <a:t>La </a:t>
            </a:r>
            <a:r>
              <a:rPr lang="hu-HU" sz="1800" dirty="0" err="1">
                <a:solidFill>
                  <a:schemeClr val="bg1"/>
                </a:solidFill>
                <a:effectLst/>
                <a:latin typeface="Times New Roman" panose="02020603050405020304" pitchFamily="18" charset="0"/>
                <a:ea typeface="Times New Roman" panose="02020603050405020304" pitchFamily="18" charset="0"/>
              </a:rPr>
              <a:t>caduta</a:t>
            </a:r>
            <a:r>
              <a:rPr lang="hu-HU" sz="1800" dirty="0">
                <a:solidFill>
                  <a:schemeClr val="bg1"/>
                </a:solidFill>
                <a:effectLst/>
                <a:latin typeface="Times New Roman" panose="02020603050405020304" pitchFamily="18" charset="0"/>
                <a:ea typeface="Times New Roman" panose="02020603050405020304" pitchFamily="18" charset="0"/>
              </a:rPr>
              <a:t> di </a:t>
            </a:r>
            <a:r>
              <a:rPr lang="hu-HU" sz="1800" dirty="0" err="1">
                <a:solidFill>
                  <a:schemeClr val="bg1"/>
                </a:solidFill>
                <a:effectLst/>
                <a:latin typeface="Times New Roman" panose="02020603050405020304" pitchFamily="18" charset="0"/>
                <a:ea typeface="Times New Roman" panose="02020603050405020304" pitchFamily="18" charset="0"/>
              </a:rPr>
              <a:t>Babilonia</a:t>
            </a:r>
            <a:r>
              <a:rPr lang="hu-HU" sz="1800" dirty="0">
                <a:solidFill>
                  <a:schemeClr val="bg1"/>
                </a:solidFill>
                <a:effectLst/>
                <a:latin typeface="Times New Roman" panose="02020603050405020304" pitchFamily="18" charset="0"/>
                <a:ea typeface="Times New Roman" panose="02020603050405020304" pitchFamily="18" charset="0"/>
              </a:rPr>
              <a:t>, </a:t>
            </a:r>
            <a:r>
              <a:rPr lang="hu-HU" sz="1800" dirty="0" err="1">
                <a:solidFill>
                  <a:schemeClr val="bg1"/>
                </a:solidFill>
                <a:effectLst/>
                <a:latin typeface="Times New Roman" panose="02020603050405020304" pitchFamily="18" charset="0"/>
                <a:ea typeface="Times New Roman" panose="02020603050405020304" pitchFamily="18" charset="0"/>
              </a:rPr>
              <a:t>arazzo</a:t>
            </a:r>
            <a:r>
              <a:rPr lang="hu-HU" sz="1800" dirty="0">
                <a:solidFill>
                  <a:schemeClr val="bg1"/>
                </a:solidFill>
                <a:effectLst/>
                <a:latin typeface="Times New Roman" panose="02020603050405020304" pitchFamily="18" charset="0"/>
                <a:ea typeface="Times New Roman" panose="02020603050405020304" pitchFamily="18" charset="0"/>
              </a:rPr>
              <a:t> </a:t>
            </a:r>
            <a:r>
              <a:rPr lang="hu-HU" sz="1800" dirty="0" err="1">
                <a:solidFill>
                  <a:schemeClr val="bg1"/>
                </a:solidFill>
                <a:effectLst/>
                <a:latin typeface="Times New Roman" panose="02020603050405020304" pitchFamily="18" charset="0"/>
                <a:ea typeface="Times New Roman" panose="02020603050405020304" pitchFamily="18" charset="0"/>
              </a:rPr>
              <a:t>XIVth</a:t>
            </a:r>
            <a:r>
              <a:rPr lang="hu-HU" sz="1800" dirty="0">
                <a:solidFill>
                  <a:schemeClr val="bg1"/>
                </a:solidFill>
                <a:effectLst/>
                <a:latin typeface="Times New Roman" panose="02020603050405020304" pitchFamily="18" charset="0"/>
                <a:ea typeface="Times New Roman" panose="02020603050405020304" pitchFamily="18" charset="0"/>
              </a:rPr>
              <a:t> </a:t>
            </a:r>
            <a:r>
              <a:rPr lang="hu-HU" sz="1800" dirty="0" err="1">
                <a:solidFill>
                  <a:schemeClr val="bg1"/>
                </a:solidFill>
                <a:effectLst/>
                <a:latin typeface="Times New Roman" panose="02020603050405020304" pitchFamily="18" charset="0"/>
                <a:ea typeface="Times New Roman" panose="02020603050405020304" pitchFamily="18" charset="0"/>
              </a:rPr>
              <a:t>century</a:t>
            </a:r>
            <a:endParaRPr lang="hu-HU" dirty="0">
              <a:solidFill>
                <a:schemeClr val="bg1"/>
              </a:solidFill>
            </a:endParaRPr>
          </a:p>
        </p:txBody>
      </p:sp>
      <p:sp>
        <p:nvSpPr>
          <p:cNvPr id="10" name="Szövegdoboz 9">
            <a:extLst>
              <a:ext uri="{FF2B5EF4-FFF2-40B4-BE49-F238E27FC236}">
                <a16:creationId xmlns:a16="http://schemas.microsoft.com/office/drawing/2014/main" id="{7DDCC4D9-C473-5C75-F02B-20957EDFB7F8}"/>
              </a:ext>
            </a:extLst>
          </p:cNvPr>
          <p:cNvSpPr txBox="1"/>
          <p:nvPr/>
        </p:nvSpPr>
        <p:spPr>
          <a:xfrm>
            <a:off x="6732104" y="5035826"/>
            <a:ext cx="4916557" cy="1015663"/>
          </a:xfrm>
          <a:prstGeom prst="rect">
            <a:avLst/>
          </a:prstGeom>
          <a:noFill/>
        </p:spPr>
        <p:txBody>
          <a:bodyPr wrap="square">
            <a:spAutoFit/>
          </a:bodyPr>
          <a:lstStyle/>
          <a:p>
            <a:r>
              <a:rPr lang="hu-HU" sz="1200" dirty="0">
                <a:latin typeface="Times New Roman" panose="02020603050405020304" pitchFamily="18" charset="0"/>
                <a:cs typeface="Times New Roman" panose="02020603050405020304" pitchFamily="18" charset="0"/>
              </a:rPr>
              <a:t>Dante and </a:t>
            </a:r>
            <a:r>
              <a:rPr lang="hu-HU" sz="1200" dirty="0" err="1">
                <a:latin typeface="Times New Roman" panose="02020603050405020304" pitchFamily="18" charset="0"/>
                <a:cs typeface="Times New Roman" panose="02020603050405020304" pitchFamily="18" charset="0"/>
              </a:rPr>
              <a:t>Vergil</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follow</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the</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heavenly</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messenger</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to</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the</a:t>
            </a:r>
            <a:r>
              <a:rPr lang="hu-HU" sz="1200" dirty="0">
                <a:latin typeface="Times New Roman" panose="02020603050405020304" pitchFamily="18" charset="0"/>
                <a:cs typeface="Times New Roman" panose="02020603050405020304" pitchFamily="18" charset="0"/>
              </a:rPr>
              <a:t> city </a:t>
            </a:r>
            <a:r>
              <a:rPr lang="hu-HU" sz="1200" dirty="0" err="1">
                <a:latin typeface="Times New Roman" panose="02020603050405020304" pitchFamily="18" charset="0"/>
                <a:cs typeface="Times New Roman" panose="02020603050405020304" pitchFamily="18" charset="0"/>
              </a:rPr>
              <a:t>Dis</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Inferno</a:t>
            </a:r>
            <a:r>
              <a:rPr lang="hu-HU" sz="1200" dirty="0">
                <a:latin typeface="Times New Roman" panose="02020603050405020304" pitchFamily="18" charset="0"/>
                <a:cs typeface="Times New Roman" panose="02020603050405020304" pitchFamily="18" charset="0"/>
              </a:rPr>
              <a:t>, 9th song). </a:t>
            </a:r>
            <a:r>
              <a:rPr lang="hu-HU" sz="1200" dirty="0" err="1">
                <a:latin typeface="Times New Roman" panose="02020603050405020304" pitchFamily="18" charset="0"/>
                <a:cs typeface="Times New Roman" panose="02020603050405020304" pitchFamily="18" charset="0"/>
              </a:rPr>
              <a:t>Illumination</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Lombardy</a:t>
            </a:r>
            <a:r>
              <a:rPr lang="hu-HU" sz="1200" dirty="0">
                <a:latin typeface="Times New Roman" panose="02020603050405020304" pitchFamily="18" charset="0"/>
                <a:cs typeface="Times New Roman" panose="02020603050405020304" pitchFamily="18" charset="0"/>
              </a:rPr>
              <a:t>, c. 1440, </a:t>
            </a:r>
            <a:r>
              <a:rPr lang="hu-HU" sz="1200" dirty="0" err="1">
                <a:latin typeface="Times New Roman" panose="02020603050405020304" pitchFamily="18" charset="0"/>
                <a:cs typeface="Times New Roman" panose="02020603050405020304" pitchFamily="18" charset="0"/>
              </a:rPr>
              <a:t>master</a:t>
            </a:r>
            <a:r>
              <a:rPr lang="hu-HU" sz="1200" dirty="0">
                <a:latin typeface="Times New Roman" panose="02020603050405020304" pitchFamily="18" charset="0"/>
                <a:cs typeface="Times New Roman" panose="02020603050405020304" pitchFamily="18" charset="0"/>
              </a:rPr>
              <a:t> of </a:t>
            </a:r>
            <a:r>
              <a:rPr lang="hu-HU" sz="1200" dirty="0" err="1">
                <a:latin typeface="Times New Roman" panose="02020603050405020304" pitchFamily="18" charset="0"/>
                <a:cs typeface="Times New Roman" panose="02020603050405020304" pitchFamily="18" charset="0"/>
              </a:rPr>
              <a:t>the</a:t>
            </a:r>
            <a:r>
              <a:rPr lang="hu-HU" sz="1200" dirty="0">
                <a:latin typeface="Times New Roman" panose="02020603050405020304" pitchFamily="18" charset="0"/>
                <a:cs typeface="Times New Roman" panose="02020603050405020304" pitchFamily="18" charset="0"/>
              </a:rPr>
              <a:t> Vitae </a:t>
            </a:r>
            <a:r>
              <a:rPr lang="hu-HU" sz="1200" dirty="0" err="1">
                <a:latin typeface="Times New Roman" panose="02020603050405020304" pitchFamily="18" charset="0"/>
                <a:cs typeface="Times New Roman" panose="02020603050405020304" pitchFamily="18" charset="0"/>
              </a:rPr>
              <a:t>Imperatorum</a:t>
            </a:r>
            <a:r>
              <a:rPr lang="hu-HU" sz="1200" dirty="0">
                <a:latin typeface="Times New Roman" panose="02020603050405020304" pitchFamily="18" charset="0"/>
                <a:cs typeface="Times New Roman" panose="02020603050405020304" pitchFamily="18" charset="0"/>
              </a:rPr>
              <a:t>.</a:t>
            </a:r>
          </a:p>
          <a:p>
            <a:r>
              <a:rPr lang="hu-HU" sz="1200" dirty="0">
                <a:latin typeface="Times New Roman" panose="02020603050405020304" pitchFamily="18" charset="0"/>
                <a:cs typeface="Times New Roman" panose="02020603050405020304" pitchFamily="18" charset="0"/>
              </a:rPr>
              <a:t>Dante </a:t>
            </a:r>
            <a:r>
              <a:rPr lang="hu-HU" sz="1200" dirty="0" err="1">
                <a:latin typeface="Times New Roman" panose="02020603050405020304" pitchFamily="18" charset="0"/>
                <a:cs typeface="Times New Roman" panose="02020603050405020304" pitchFamily="18" charset="0"/>
              </a:rPr>
              <a:t>Alighieri</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Inferno</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with</a:t>
            </a:r>
            <a:r>
              <a:rPr lang="hu-HU" sz="1200" dirty="0">
                <a:latin typeface="Times New Roman" panose="02020603050405020304" pitchFamily="18" charset="0"/>
                <a:cs typeface="Times New Roman" panose="02020603050405020304" pitchFamily="18" charset="0"/>
              </a:rPr>
              <a:t> a comment </a:t>
            </a:r>
            <a:r>
              <a:rPr lang="hu-HU" sz="1200" dirty="0" err="1">
                <a:latin typeface="Times New Roman" panose="02020603050405020304" pitchFamily="18" charset="0"/>
                <a:cs typeface="Times New Roman" panose="02020603050405020304" pitchFamily="18" charset="0"/>
              </a:rPr>
              <a:t>by</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GFrom</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uiniforte</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Barzizza.Ms</a:t>
            </a:r>
            <a:r>
              <a:rPr lang="hu-HU" sz="1200" dirty="0">
                <a:latin typeface="Times New Roman" panose="02020603050405020304" pitchFamily="18" charset="0"/>
                <a:cs typeface="Times New Roman" panose="02020603050405020304" pitchFamily="18" charset="0"/>
              </a:rPr>
              <a:t> 76, </a:t>
            </a:r>
            <a:r>
              <a:rPr lang="hu-HU" sz="1200" dirty="0" err="1">
                <a:latin typeface="Times New Roman" panose="02020603050405020304" pitchFamily="18" charset="0"/>
                <a:cs typeface="Times New Roman" panose="02020603050405020304" pitchFamily="18" charset="0"/>
              </a:rPr>
              <a:t>folio</a:t>
            </a:r>
            <a:r>
              <a:rPr lang="hu-HU" sz="1200" dirty="0">
                <a:latin typeface="Times New Roman" panose="02020603050405020304" pitchFamily="18" charset="0"/>
                <a:cs typeface="Times New Roman" panose="02020603050405020304" pitchFamily="18" charset="0"/>
              </a:rPr>
              <a:t> 8 </a:t>
            </a:r>
            <a:r>
              <a:rPr lang="hu-HU" sz="1200" dirty="0" err="1">
                <a:latin typeface="Times New Roman" panose="02020603050405020304" pitchFamily="18" charset="0"/>
                <a:cs typeface="Times New Roman" panose="02020603050405020304" pitchFamily="18" charset="0"/>
              </a:rPr>
              <a:t>recto</a:t>
            </a:r>
            <a:r>
              <a:rPr lang="hu-HU" sz="1200" dirty="0">
                <a:latin typeface="Times New Roman" panose="02020603050405020304" pitchFamily="18" charset="0"/>
                <a:cs typeface="Times New Roman" panose="02020603050405020304" pitchFamily="18" charset="0"/>
              </a:rPr>
              <a:t>.</a:t>
            </a:r>
          </a:p>
          <a:p>
            <a:r>
              <a:rPr lang="hu-HU" sz="1200" dirty="0">
                <a:latin typeface="Times New Roman" panose="02020603050405020304" pitchFamily="18" charset="0"/>
                <a:cs typeface="Times New Roman" panose="02020603050405020304" pitchFamily="18" charset="0"/>
              </a:rPr>
              <a:t>Imola, </a:t>
            </a:r>
            <a:r>
              <a:rPr lang="hu-HU" sz="1200" dirty="0" err="1">
                <a:latin typeface="Times New Roman" panose="02020603050405020304" pitchFamily="18" charset="0"/>
                <a:cs typeface="Times New Roman" panose="02020603050405020304" pitchFamily="18" charset="0"/>
              </a:rPr>
              <a:t>Biblioteca</a:t>
            </a:r>
            <a:r>
              <a:rPr lang="hu-HU" sz="1200" dirty="0">
                <a:latin typeface="Times New Roman" panose="02020603050405020304" pitchFamily="18" charset="0"/>
                <a:cs typeface="Times New Roman" panose="02020603050405020304" pitchFamily="18" charset="0"/>
              </a:rPr>
              <a:t> </a:t>
            </a:r>
            <a:r>
              <a:rPr lang="hu-HU" sz="1200" dirty="0" err="1">
                <a:latin typeface="Times New Roman" panose="02020603050405020304" pitchFamily="18" charset="0"/>
                <a:cs typeface="Times New Roman" panose="02020603050405020304" pitchFamily="18" charset="0"/>
              </a:rPr>
              <a:t>comunale</a:t>
            </a:r>
            <a:r>
              <a:rPr lang="hu-HU" sz="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4401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C120E1A-17D7-03AB-7BBF-528B617495F8}"/>
              </a:ext>
            </a:extLst>
          </p:cNvPr>
          <p:cNvSpPr>
            <a:spLocks noGrp="1"/>
          </p:cNvSpPr>
          <p:nvPr>
            <p:ph type="title"/>
          </p:nvPr>
        </p:nvSpPr>
        <p:spPr/>
        <p:txBody>
          <a:bodyPr/>
          <a:lstStyle/>
          <a:p>
            <a:endParaRPr lang="hu-HU"/>
          </a:p>
        </p:txBody>
      </p:sp>
      <p:pic>
        <p:nvPicPr>
          <p:cNvPr id="8" name="Tartalom helye 7">
            <a:extLst>
              <a:ext uri="{FF2B5EF4-FFF2-40B4-BE49-F238E27FC236}">
                <a16:creationId xmlns:a16="http://schemas.microsoft.com/office/drawing/2014/main" id="{8C93CB80-6605-45F5-E06B-79A15E3F52BE}"/>
              </a:ext>
            </a:extLst>
          </p:cNvPr>
          <p:cNvPicPr>
            <a:picLocks noGrp="1" noChangeAspect="1"/>
          </p:cNvPicPr>
          <p:nvPr>
            <p:ph sz="half" idx="1"/>
          </p:nvPr>
        </p:nvPicPr>
        <p:blipFill>
          <a:blip r:embed="rId2"/>
          <a:stretch>
            <a:fillRect/>
          </a:stretch>
        </p:blipFill>
        <p:spPr>
          <a:xfrm>
            <a:off x="705252" y="264487"/>
            <a:ext cx="4520039" cy="5644538"/>
          </a:xfrm>
          <a:prstGeom prst="rect">
            <a:avLst/>
          </a:prstGeom>
        </p:spPr>
      </p:pic>
      <p:pic>
        <p:nvPicPr>
          <p:cNvPr id="11" name="Tartalom helye 10">
            <a:extLst>
              <a:ext uri="{FF2B5EF4-FFF2-40B4-BE49-F238E27FC236}">
                <a16:creationId xmlns:a16="http://schemas.microsoft.com/office/drawing/2014/main" id="{4E238946-CE31-2DFD-B2FF-8F19C2D01570}"/>
              </a:ext>
            </a:extLst>
          </p:cNvPr>
          <p:cNvPicPr>
            <a:picLocks noGrp="1" noChangeAspect="1"/>
          </p:cNvPicPr>
          <p:nvPr>
            <p:ph sz="half" idx="2"/>
          </p:nvPr>
        </p:nvPicPr>
        <p:blipFill>
          <a:blip r:embed="rId3"/>
          <a:stretch>
            <a:fillRect/>
          </a:stretch>
        </p:blipFill>
        <p:spPr>
          <a:xfrm>
            <a:off x="5225291" y="368754"/>
            <a:ext cx="6811891" cy="4362903"/>
          </a:xfrm>
          <a:prstGeom prst="rect">
            <a:avLst/>
          </a:prstGeom>
        </p:spPr>
      </p:pic>
      <p:sp>
        <p:nvSpPr>
          <p:cNvPr id="10" name="Szövegdoboz 9">
            <a:extLst>
              <a:ext uri="{FF2B5EF4-FFF2-40B4-BE49-F238E27FC236}">
                <a16:creationId xmlns:a16="http://schemas.microsoft.com/office/drawing/2014/main" id="{29D4D292-56AC-0C46-EC2D-20C04F348B3D}"/>
              </a:ext>
            </a:extLst>
          </p:cNvPr>
          <p:cNvSpPr txBox="1"/>
          <p:nvPr/>
        </p:nvSpPr>
        <p:spPr>
          <a:xfrm>
            <a:off x="371061" y="5274365"/>
            <a:ext cx="5274365" cy="1323439"/>
          </a:xfrm>
          <a:prstGeom prst="rect">
            <a:avLst/>
          </a:prstGeom>
          <a:noFill/>
        </p:spPr>
        <p:txBody>
          <a:bodyPr wrap="square">
            <a:spAutoFit/>
          </a:bodyPr>
          <a:lstStyle/>
          <a:p>
            <a:r>
              <a:rPr lang="it-IT" sz="1600" dirty="0">
                <a:latin typeface="Garamond" panose="02020404030301010803" pitchFamily="18" charset="0"/>
              </a:rPr>
              <a:t>La Divina Commedia di Federico da Montefeltro. Il Dante Urbinate. Commentario.</a:t>
            </a:r>
          </a:p>
          <a:p>
            <a:endParaRPr lang="it-IT" sz="1600" dirty="0">
              <a:latin typeface="Garamond" panose="02020404030301010803" pitchFamily="18" charset="0"/>
            </a:endParaRPr>
          </a:p>
          <a:p>
            <a:r>
              <a:rPr lang="it-IT" sz="1600" dirty="0">
                <a:latin typeface="Garamond" panose="02020404030301010803" pitchFamily="18" charset="0"/>
              </a:rPr>
              <a:t>Miniatura tratta dalla Divina Commedia di Dante Alighieri, Ms. Urb. lat. 365, c. 175r, 1478-1482, Biblioteca Apostolica Vaticana.</a:t>
            </a:r>
            <a:endParaRPr lang="hu-HU" sz="1600" dirty="0">
              <a:latin typeface="Garamond" panose="02020404030301010803" pitchFamily="18" charset="0"/>
            </a:endParaRPr>
          </a:p>
        </p:txBody>
      </p:sp>
      <p:sp>
        <p:nvSpPr>
          <p:cNvPr id="13" name="Szövegdoboz 12">
            <a:extLst>
              <a:ext uri="{FF2B5EF4-FFF2-40B4-BE49-F238E27FC236}">
                <a16:creationId xmlns:a16="http://schemas.microsoft.com/office/drawing/2014/main" id="{C41E9AE5-4A0C-6D7E-6711-F377C4C4C55D}"/>
              </a:ext>
            </a:extLst>
          </p:cNvPr>
          <p:cNvSpPr txBox="1"/>
          <p:nvPr/>
        </p:nvSpPr>
        <p:spPr>
          <a:xfrm>
            <a:off x="6665842" y="4731657"/>
            <a:ext cx="4426228" cy="646331"/>
          </a:xfrm>
          <a:prstGeom prst="rect">
            <a:avLst/>
          </a:prstGeom>
          <a:noFill/>
        </p:spPr>
        <p:txBody>
          <a:bodyPr wrap="square">
            <a:spAutoFit/>
          </a:bodyPr>
          <a:lstStyle/>
          <a:p>
            <a:r>
              <a:rPr lang="en-US" dirty="0"/>
              <a:t>1879 etching of Pyramus and Thisbe by Max Klinger</a:t>
            </a:r>
            <a:endParaRPr lang="hu-HU" dirty="0"/>
          </a:p>
        </p:txBody>
      </p:sp>
    </p:spTree>
    <p:extLst>
      <p:ext uri="{BB962C8B-B14F-4D97-AF65-F5344CB8AC3E}">
        <p14:creationId xmlns:p14="http://schemas.microsoft.com/office/powerpoint/2010/main" val="4074055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88BE8033-E3E1-9363-54E1-6917E6A73E0B}"/>
              </a:ext>
            </a:extLst>
          </p:cNvPr>
          <p:cNvSpPr>
            <a:spLocks noGrp="1"/>
          </p:cNvSpPr>
          <p:nvPr>
            <p:ph type="title"/>
          </p:nvPr>
        </p:nvSpPr>
        <p:spPr>
          <a:xfrm>
            <a:off x="640080" y="325369"/>
            <a:ext cx="4368602" cy="1956841"/>
          </a:xfrm>
        </p:spPr>
        <p:txBody>
          <a:bodyPr anchor="b">
            <a:normAutofit/>
          </a:bodyPr>
          <a:lstStyle/>
          <a:p>
            <a:r>
              <a:rPr lang="hu-HU" sz="5400" dirty="0">
                <a:latin typeface="Garamond" panose="02020404030301010803" pitchFamily="18" charset="0"/>
              </a:rPr>
              <a:t>III.2. LADDERS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506BC2B-510A-A694-CA4B-33441A2FBFD9}"/>
              </a:ext>
            </a:extLst>
          </p:cNvPr>
          <p:cNvSpPr>
            <a:spLocks noGrp="1"/>
          </p:cNvSpPr>
          <p:nvPr>
            <p:ph idx="1"/>
          </p:nvPr>
        </p:nvSpPr>
        <p:spPr>
          <a:xfrm>
            <a:off x="640080" y="2872899"/>
            <a:ext cx="4243589" cy="3320668"/>
          </a:xfrm>
        </p:spPr>
        <p:txBody>
          <a:bodyPr>
            <a:normAutofit/>
          </a:bodyPr>
          <a:lstStyle/>
          <a:p>
            <a:r>
              <a:rPr lang="hu-HU" sz="2200" dirty="0" err="1"/>
              <a:t>Jacob’s</a:t>
            </a:r>
            <a:r>
              <a:rPr lang="hu-HU" sz="2200" dirty="0"/>
              <a:t> </a:t>
            </a:r>
            <a:r>
              <a:rPr lang="hu-HU" sz="2200" dirty="0" err="1"/>
              <a:t>ladder</a:t>
            </a:r>
            <a:r>
              <a:rPr lang="hu-HU" sz="2200" dirty="0"/>
              <a:t> (</a:t>
            </a:r>
            <a:r>
              <a:rPr lang="hu-HU" sz="2200" dirty="0" err="1"/>
              <a:t>Gen</a:t>
            </a:r>
            <a:r>
              <a:rPr lang="hu-HU" sz="2200" dirty="0"/>
              <a:t>. 28)</a:t>
            </a:r>
          </a:p>
          <a:p>
            <a:r>
              <a:rPr lang="hu-HU" sz="2200" dirty="0"/>
              <a:t>British </a:t>
            </a:r>
            <a:r>
              <a:rPr lang="hu-HU" sz="2200" dirty="0" err="1"/>
              <a:t>Library</a:t>
            </a:r>
            <a:endParaRPr lang="hu-HU" sz="2200" dirty="0"/>
          </a:p>
          <a:p>
            <a:r>
              <a:rPr lang="it-IT" sz="2200" dirty="0"/>
              <a:t>Salterio. Miniatura Salmo precedente 80. Rutland Salterio. Inghilterra [Londra?]; circa 1260. 62925, f.83v. Latina.</a:t>
            </a:r>
            <a:endParaRPr lang="en-US" sz="2200" dirty="0"/>
          </a:p>
        </p:txBody>
      </p:sp>
      <p:pic>
        <p:nvPicPr>
          <p:cNvPr id="5" name="Tartalom helye 4">
            <a:extLst>
              <a:ext uri="{FF2B5EF4-FFF2-40B4-BE49-F238E27FC236}">
                <a16:creationId xmlns:a16="http://schemas.microsoft.com/office/drawing/2014/main" id="{9E5B8A84-2F2B-0E2D-F21D-0F75103885D9}"/>
              </a:ext>
            </a:extLst>
          </p:cNvPr>
          <p:cNvPicPr>
            <a:picLocks noChangeAspect="1"/>
          </p:cNvPicPr>
          <p:nvPr/>
        </p:nvPicPr>
        <p:blipFill rotWithShape="1">
          <a:blip r:embed="rId2"/>
          <a:srcRect t="9737" r="-1" b="316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97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5521BD19-CAA8-0059-A337-FE70A7030F5E}"/>
              </a:ext>
            </a:extLst>
          </p:cNvPr>
          <p:cNvSpPr>
            <a:spLocks noGrp="1"/>
          </p:cNvSpPr>
          <p:nvPr>
            <p:ph type="title"/>
          </p:nvPr>
        </p:nvSpPr>
        <p:spPr>
          <a:xfrm>
            <a:off x="7531610" y="365125"/>
            <a:ext cx="3822189" cy="1899912"/>
          </a:xfrm>
        </p:spPr>
        <p:txBody>
          <a:bodyPr>
            <a:normAutofit/>
          </a:bodyPr>
          <a:lstStyle/>
          <a:p>
            <a:r>
              <a:rPr lang="hu-HU" sz="4000" dirty="0"/>
              <a:t>The </a:t>
            </a:r>
            <a:r>
              <a:rPr lang="hu-HU" sz="4000" dirty="0" err="1"/>
              <a:t>ladder</a:t>
            </a:r>
            <a:r>
              <a:rPr lang="hu-HU" sz="4000" dirty="0"/>
              <a:t> of </a:t>
            </a:r>
            <a:r>
              <a:rPr lang="hu-HU" sz="4000" dirty="0" err="1"/>
              <a:t>Perpetua</a:t>
            </a:r>
            <a:endParaRPr lang="hu-HU" sz="4000" dirty="0"/>
          </a:p>
        </p:txBody>
      </p:sp>
      <p:pic>
        <p:nvPicPr>
          <p:cNvPr id="4" name="Tartalom helye 3">
            <a:extLst>
              <a:ext uri="{FF2B5EF4-FFF2-40B4-BE49-F238E27FC236}">
                <a16:creationId xmlns:a16="http://schemas.microsoft.com/office/drawing/2014/main" id="{0F0A5ED7-AC3D-57BD-DF32-EED2DC532F8E}"/>
              </a:ext>
            </a:extLst>
          </p:cNvPr>
          <p:cNvPicPr>
            <a:picLocks noChangeAspect="1"/>
          </p:cNvPicPr>
          <p:nvPr/>
        </p:nvPicPr>
        <p:blipFill rotWithShape="1">
          <a:blip r:embed="rId2"/>
          <a:srcRect t="10407" b="12228"/>
          <a:stretch/>
        </p:blipFill>
        <p:spPr>
          <a:xfrm>
            <a:off x="1" y="10"/>
            <a:ext cx="6936390" cy="6857990"/>
          </a:xfrm>
          <a:prstGeom prst="rect">
            <a:avLst/>
          </a:prstGeom>
        </p:spPr>
      </p:pic>
      <p:sp>
        <p:nvSpPr>
          <p:cNvPr id="8" name="Content Placeholder 7">
            <a:extLst>
              <a:ext uri="{FF2B5EF4-FFF2-40B4-BE49-F238E27FC236}">
                <a16:creationId xmlns:a16="http://schemas.microsoft.com/office/drawing/2014/main" id="{8F7E6243-2E70-EB9D-6B62-E66187EFEAEF}"/>
              </a:ext>
            </a:extLst>
          </p:cNvPr>
          <p:cNvSpPr>
            <a:spLocks noGrp="1"/>
          </p:cNvSpPr>
          <p:nvPr>
            <p:ph idx="1"/>
          </p:nvPr>
        </p:nvSpPr>
        <p:spPr>
          <a:xfrm>
            <a:off x="7531610" y="2434201"/>
            <a:ext cx="3822189" cy="3742762"/>
          </a:xfrm>
        </p:spPr>
        <p:txBody>
          <a:bodyPr>
            <a:normAutofit/>
          </a:bodyPr>
          <a:lstStyle/>
          <a:p>
            <a:pPr marL="0" indent="0">
              <a:buNone/>
            </a:pPr>
            <a:r>
              <a:rPr lang="en-US" sz="2000" dirty="0"/>
              <a:t>1636</a:t>
            </a:r>
            <a:r>
              <a:rPr lang="hu-HU" sz="2000" dirty="0"/>
              <a:t>, </a:t>
            </a:r>
            <a:r>
              <a:rPr lang="en-US" sz="2000" dirty="0"/>
              <a:t>Jacques </a:t>
            </a:r>
            <a:r>
              <a:rPr lang="en-US" sz="2000" dirty="0" err="1"/>
              <a:t>Callot</a:t>
            </a:r>
            <a:r>
              <a:rPr lang="hu-HU" sz="2000" dirty="0"/>
              <a:t>, </a:t>
            </a:r>
            <a:r>
              <a:rPr lang="hu-HU" sz="2000" dirty="0" err="1"/>
              <a:t>etching</a:t>
            </a:r>
            <a:endParaRPr lang="hu-HU" sz="2000" dirty="0"/>
          </a:p>
          <a:p>
            <a:pPr marL="0" indent="0">
              <a:buNone/>
            </a:pPr>
            <a:r>
              <a:rPr lang="en-US" sz="2000" dirty="0"/>
              <a:t>Ste. </a:t>
            </a:r>
            <a:r>
              <a:rPr lang="en-US" sz="2000" dirty="0" err="1"/>
              <a:t>Perpétue</a:t>
            </a:r>
            <a:r>
              <a:rPr lang="en-US" sz="2000" dirty="0"/>
              <a:t> et Ste. </a:t>
            </a:r>
            <a:r>
              <a:rPr lang="en-US" sz="2000" dirty="0" err="1"/>
              <a:t>Félicité</a:t>
            </a:r>
            <a:r>
              <a:rPr lang="en-US" sz="2000" dirty="0"/>
              <a:t>, </a:t>
            </a:r>
            <a:r>
              <a:rPr lang="en-US" sz="2000" dirty="0" err="1"/>
              <a:t>martyres</a:t>
            </a:r>
            <a:r>
              <a:rPr lang="en-US" sz="2000" dirty="0"/>
              <a:t> (St. Perpetua and St. Felicita, Martyrs), March 7th, from Les Images De </a:t>
            </a:r>
            <a:r>
              <a:rPr lang="en-US" sz="2000" dirty="0" err="1"/>
              <a:t>Tous</a:t>
            </a:r>
            <a:r>
              <a:rPr lang="en-US" sz="2000" dirty="0"/>
              <a:t> Les </a:t>
            </a:r>
            <a:r>
              <a:rPr lang="en-US" sz="2000" dirty="0" err="1"/>
              <a:t>Saincts</a:t>
            </a:r>
            <a:r>
              <a:rPr lang="en-US" sz="2000" dirty="0"/>
              <a:t> et Saintes de </a:t>
            </a:r>
            <a:r>
              <a:rPr lang="en-US" sz="2000" dirty="0" err="1"/>
              <a:t>L'Année</a:t>
            </a:r>
            <a:r>
              <a:rPr lang="en-US" sz="2000" dirty="0"/>
              <a:t> (Images of All of the Saints and Religious Events of the Year)</a:t>
            </a:r>
          </a:p>
        </p:txBody>
      </p:sp>
    </p:spTree>
    <p:extLst>
      <p:ext uri="{BB962C8B-B14F-4D97-AF65-F5344CB8AC3E}">
        <p14:creationId xmlns:p14="http://schemas.microsoft.com/office/powerpoint/2010/main" val="285772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652DD2B7-3D8F-CB64-824E-A08D3E00D096}"/>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2600"/>
              <a:t>The 12th century Ladder of Divine Ascent icon (Saint Catherine's Monastery, Sinai Peninsula, Egypt) showing monks, led by John Climacus, ascending the ladder to Jesus, at the top right.</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artalom helye 3" descr="A képen szöveg látható&#10;&#10;Automatikusan generált leírás">
            <a:extLst>
              <a:ext uri="{FF2B5EF4-FFF2-40B4-BE49-F238E27FC236}">
                <a16:creationId xmlns:a16="http://schemas.microsoft.com/office/drawing/2014/main" id="{DEF297CC-0CE4-092F-71B5-EB14190FF785}"/>
              </a:ext>
            </a:extLst>
          </p:cNvPr>
          <p:cNvPicPr>
            <a:picLocks noGrp="1" noChangeAspect="1"/>
          </p:cNvPicPr>
          <p:nvPr>
            <p:ph idx="1"/>
          </p:nvPr>
        </p:nvPicPr>
        <p:blipFill rotWithShape="1">
          <a:blip r:embed="rId2"/>
          <a:srcRect t="12484" b="1797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11315407"/>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1249</Words>
  <Application>Microsoft Office PowerPoint</Application>
  <PresentationFormat>Szélesvásznú</PresentationFormat>
  <Paragraphs>62</Paragraphs>
  <Slides>14</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14</vt:i4>
      </vt:variant>
    </vt:vector>
  </HeadingPairs>
  <TitlesOfParts>
    <vt:vector size="20" baseType="lpstr">
      <vt:lpstr>Arial</vt:lpstr>
      <vt:lpstr>Calibri</vt:lpstr>
      <vt:lpstr>Calibri Light</vt:lpstr>
      <vt:lpstr>Garamond</vt:lpstr>
      <vt:lpstr>Times New Roman</vt:lpstr>
      <vt:lpstr>Office-téma</vt:lpstr>
      <vt:lpstr>Infernal Walls and Divine Ladders. </vt:lpstr>
      <vt:lpstr>I. Vision as genre: definition and chronological-geographical dimension</vt:lpstr>
      <vt:lpstr>Vision and journey to the Otherworld </vt:lpstr>
      <vt:lpstr>Topography of the Underworld </vt:lpstr>
      <vt:lpstr>II.1. Walls</vt:lpstr>
      <vt:lpstr>PowerPoint-bemutató</vt:lpstr>
      <vt:lpstr>III.2. LADDERS</vt:lpstr>
      <vt:lpstr>The ladder of Perpetua</vt:lpstr>
      <vt:lpstr>The 12th century Ladder of Divine Ascent icon (Saint Catherine's Monastery, Sinai Peninsula, Egypt) showing monks, led by John Climacus, ascending the ladder to Jesus, at the top right.</vt:lpstr>
      <vt:lpstr>Picture: A miradj of Muhammad in a Persian manuscript (Paris)</vt:lpstr>
      <vt:lpstr>Three steps in front of the Purgatory gate: Pur. IX 94-102; PIC: La Divina Commedia di Federico da Montefeltro. Il Dante Urbinate. (Ms. Urb. lat. 365, c. 115r, 1478-1482, Biblioteca Apostolica Vaticana.)</vt:lpstr>
      <vt:lpstr>Paradiso XXI, 28-33.  Paradiso Canto XXI. “Souls Ascending and Descending the Stairs; St. Peter Damian Talks to Dante; Beatrice.” </vt:lpstr>
      <vt:lpstr>Par. XXII, 100-105.  Pic: Sandro Botticelli, Divina Commedia, ca. 1492-95</vt:lpstr>
      <vt:lpstr>Lucifer’s body as a ladder: New York, Morgan MS 676, 47r. London, British Museum, Add. 19587, 58r.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Eszter Draskóczy</dc:creator>
  <cp:lastModifiedBy>Eszter Draskóczy</cp:lastModifiedBy>
  <cp:revision>2</cp:revision>
  <dcterms:created xsi:type="dcterms:W3CDTF">2022-07-05T09:04:33Z</dcterms:created>
  <dcterms:modified xsi:type="dcterms:W3CDTF">2022-09-10T13:25:00Z</dcterms:modified>
</cp:coreProperties>
</file>