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15"/>
  </p:notesMasterIdLst>
  <p:sldIdLst>
    <p:sldId id="256" r:id="rId2"/>
    <p:sldId id="291" r:id="rId3"/>
    <p:sldId id="292" r:id="rId4"/>
    <p:sldId id="293" r:id="rId5"/>
    <p:sldId id="290" r:id="rId6"/>
    <p:sldId id="294" r:id="rId7"/>
    <p:sldId id="295" r:id="rId8"/>
    <p:sldId id="296" r:id="rId9"/>
    <p:sldId id="297" r:id="rId10"/>
    <p:sldId id="298" r:id="rId11"/>
    <p:sldId id="301" r:id="rId12"/>
    <p:sldId id="264" r:id="rId13"/>
    <p:sldId id="300" r:id="rId14"/>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33C0FC-A7A5-4E07-90FE-EF864EFA05DE}" type="datetimeFigureOut">
              <a:rPr lang="hu-HU" smtClean="0"/>
              <a:t>2023. 05. 18.</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DFC820-08E2-4DE0-B85F-4027C47A3C7F}" type="slidenum">
              <a:rPr lang="hu-HU" smtClean="0"/>
              <a:t>‹#›</a:t>
            </a:fld>
            <a:endParaRPr lang="hu-HU"/>
          </a:p>
        </p:txBody>
      </p:sp>
    </p:spTree>
    <p:extLst>
      <p:ext uri="{BB962C8B-B14F-4D97-AF65-F5344CB8AC3E}">
        <p14:creationId xmlns:p14="http://schemas.microsoft.com/office/powerpoint/2010/main" val="3188013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223B7A01-C0DD-4CC4-BD6A-156C31EE3719}" type="datetimeFigureOut">
              <a:rPr lang="hu-HU" smtClean="0"/>
              <a:t>2023. 05. 18.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306845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223B7A01-C0DD-4CC4-BD6A-156C31EE3719}" type="datetimeFigureOut">
              <a:rPr lang="hu-HU" smtClean="0"/>
              <a:t>2023. 05. 18.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2876824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223B7A01-C0DD-4CC4-BD6A-156C31EE3719}" type="datetimeFigureOut">
              <a:rPr lang="hu-HU" smtClean="0"/>
              <a:t>2023. 05. 18.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281418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223B7A01-C0DD-4CC4-BD6A-156C31EE3719}" type="datetimeFigureOut">
              <a:rPr lang="hu-HU" smtClean="0"/>
              <a:t>2023. 05. 18.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366313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223B7A01-C0DD-4CC4-BD6A-156C31EE3719}" type="datetimeFigureOut">
              <a:rPr lang="hu-HU" smtClean="0"/>
              <a:t>2023. 05. 18.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99610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223B7A01-C0DD-4CC4-BD6A-156C31EE3719}" type="datetimeFigureOut">
              <a:rPr lang="hu-HU" smtClean="0"/>
              <a:t>2023. 05. 18.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406580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223B7A01-C0DD-4CC4-BD6A-156C31EE3719}" type="datetimeFigureOut">
              <a:rPr lang="hu-HU" smtClean="0"/>
              <a:t>2023. 05. 18.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13237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223B7A01-C0DD-4CC4-BD6A-156C31EE3719}" type="datetimeFigureOut">
              <a:rPr lang="hu-HU" smtClean="0"/>
              <a:t>2023. 05. 18.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337816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223B7A01-C0DD-4CC4-BD6A-156C31EE3719}" type="datetimeFigureOut">
              <a:rPr lang="hu-HU" smtClean="0"/>
              <a:t>2023. 05. 18.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258650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223B7A01-C0DD-4CC4-BD6A-156C31EE3719}" type="datetimeFigureOut">
              <a:rPr lang="hu-HU" smtClean="0"/>
              <a:t>2023. 05. 18.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189365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223B7A01-C0DD-4CC4-BD6A-156C31EE3719}" type="datetimeFigureOut">
              <a:rPr lang="hu-HU" smtClean="0"/>
              <a:t>2023. 05. 18.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1A9DFC-9173-442B-94E6-1DF3D27AFEB1}" type="slidenum">
              <a:rPr lang="hu-HU" smtClean="0"/>
              <a:t>‹#›</a:t>
            </a:fld>
            <a:endParaRPr lang="hu-HU"/>
          </a:p>
        </p:txBody>
      </p:sp>
    </p:spTree>
    <p:extLst>
      <p:ext uri="{BB962C8B-B14F-4D97-AF65-F5344CB8AC3E}">
        <p14:creationId xmlns:p14="http://schemas.microsoft.com/office/powerpoint/2010/main" val="400501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B7A01-C0DD-4CC4-BD6A-156C31EE3719}" type="datetimeFigureOut">
              <a:rPr lang="hu-HU" smtClean="0"/>
              <a:t>2023. 05. 18.</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A9DFC-9173-442B-94E6-1DF3D27AFEB1}" type="slidenum">
              <a:rPr lang="hu-HU" smtClean="0"/>
              <a:t>‹#›</a:t>
            </a:fld>
            <a:endParaRPr lang="hu-HU"/>
          </a:p>
        </p:txBody>
      </p:sp>
    </p:spTree>
    <p:extLst>
      <p:ext uri="{BB962C8B-B14F-4D97-AF65-F5344CB8AC3E}">
        <p14:creationId xmlns:p14="http://schemas.microsoft.com/office/powerpoint/2010/main" val="133917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fontScale="90000"/>
          </a:bodyPr>
          <a:lstStyle/>
          <a:p>
            <a:r>
              <a:rPr lang="it-IT" sz="3600" b="1" kern="50" dirty="0">
                <a:effectLst/>
                <a:latin typeface="Times New Roman" panose="02020603050405020304" pitchFamily="18" charset="0"/>
                <a:ea typeface="Times New Roman" panose="02020603050405020304" pitchFamily="18" charset="0"/>
                <a:cs typeface="font871"/>
              </a:rPr>
              <a:t>Episodi irlandesi della tradizione visionaria e influenza sulla </a:t>
            </a:r>
            <a:r>
              <a:rPr lang="it-IT" sz="3600" b="1" i="1" kern="50" dirty="0">
                <a:effectLst/>
                <a:latin typeface="Times New Roman" panose="02020603050405020304" pitchFamily="18" charset="0"/>
                <a:ea typeface="Times New Roman" panose="02020603050405020304" pitchFamily="18" charset="0"/>
                <a:cs typeface="font871"/>
              </a:rPr>
              <a:t>Commedia</a:t>
            </a:r>
            <a:br>
              <a:rPr lang="hu-HU" sz="1800" dirty="0">
                <a:effectLst/>
                <a:latin typeface="Calibri" panose="020F0502020204030204" pitchFamily="34" charset="0"/>
                <a:ea typeface="SimSun" panose="02010600030101010101" pitchFamily="2" charset="-122"/>
                <a:cs typeface="font871"/>
              </a:rPr>
            </a:br>
            <a:br>
              <a:rPr lang="hu-HU" dirty="0"/>
            </a:br>
            <a:endParaRPr lang="hu-HU" dirty="0"/>
          </a:p>
        </p:txBody>
      </p:sp>
      <p:sp>
        <p:nvSpPr>
          <p:cNvPr id="3" name="Alcím 2"/>
          <p:cNvSpPr>
            <a:spLocks noGrp="1"/>
          </p:cNvSpPr>
          <p:nvPr>
            <p:ph type="subTitle" idx="1"/>
          </p:nvPr>
        </p:nvSpPr>
        <p:spPr/>
        <p:txBody>
          <a:bodyPr/>
          <a:lstStyle/>
          <a:p>
            <a:endParaRPr lang="hu-H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281288"/>
            <a:ext cx="5904656" cy="326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746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DCEF22-1D52-DC77-D6C6-EC0EE512C976}"/>
              </a:ext>
            </a:extLst>
          </p:cNvPr>
          <p:cNvSpPr>
            <a:spLocks noGrp="1"/>
          </p:cNvSpPr>
          <p:nvPr>
            <p:ph type="title"/>
          </p:nvPr>
        </p:nvSpPr>
        <p:spPr/>
        <p:txBody>
          <a:bodyPr/>
          <a:lstStyle/>
          <a:p>
            <a:r>
              <a:rPr lang="hu-HU" dirty="0" err="1"/>
              <a:t>Metamorfosi</a:t>
            </a:r>
            <a:r>
              <a:rPr lang="hu-HU" dirty="0"/>
              <a:t> </a:t>
            </a:r>
            <a:r>
              <a:rPr lang="hu-HU" dirty="0" err="1"/>
              <a:t>dei</a:t>
            </a:r>
            <a:r>
              <a:rPr lang="hu-HU" dirty="0"/>
              <a:t> </a:t>
            </a:r>
            <a:r>
              <a:rPr lang="hu-HU" dirty="0" err="1"/>
              <a:t>protagonisti</a:t>
            </a:r>
            <a:r>
              <a:rPr lang="hu-HU" dirty="0"/>
              <a:t> </a:t>
            </a:r>
          </a:p>
        </p:txBody>
      </p:sp>
      <p:sp>
        <p:nvSpPr>
          <p:cNvPr id="4" name="Szövegdoboz 3">
            <a:extLst>
              <a:ext uri="{FF2B5EF4-FFF2-40B4-BE49-F238E27FC236}">
                <a16:creationId xmlns:a16="http://schemas.microsoft.com/office/drawing/2014/main" id="{76E32067-8017-ABAE-00A8-946415956E01}"/>
              </a:ext>
            </a:extLst>
          </p:cNvPr>
          <p:cNvSpPr txBox="1"/>
          <p:nvPr/>
        </p:nvSpPr>
        <p:spPr>
          <a:xfrm>
            <a:off x="230832" y="1417638"/>
            <a:ext cx="8805664" cy="5759462"/>
          </a:xfrm>
          <a:prstGeom prst="rect">
            <a:avLst/>
          </a:prstGeom>
          <a:noFill/>
        </p:spPr>
        <p:txBody>
          <a:bodyPr wrap="square">
            <a:spAutoFit/>
          </a:bodyPr>
          <a:lstStyle/>
          <a:p>
            <a:pPr marL="514350" indent="-514350" algn="just">
              <a:lnSpc>
                <a:spcPct val="115000"/>
              </a:lnSpc>
              <a:spcAft>
                <a:spcPts val="1000"/>
              </a:spcAft>
              <a:buAutoNum type="alphaLcParenR"/>
            </a:pPr>
            <a:r>
              <a:rPr lang="it-IT" sz="2800" kern="50" dirty="0">
                <a:effectLst/>
                <a:latin typeface="Times New Roman" panose="02020603050405020304" pitchFamily="18" charset="0"/>
                <a:ea typeface="Calibri" panose="020F0502020204030204" pitchFamily="34" charset="0"/>
                <a:cs typeface="font871"/>
              </a:rPr>
              <a:t>ha in genere un </a:t>
            </a:r>
            <a:r>
              <a:rPr lang="it-IT" sz="2800" b="1" u="sng" kern="50" dirty="0">
                <a:effectLst/>
                <a:latin typeface="Times New Roman" panose="02020603050405020304" pitchFamily="18" charset="0"/>
                <a:ea typeface="Calibri" panose="020F0502020204030204" pitchFamily="34" charset="0"/>
                <a:cs typeface="font871"/>
              </a:rPr>
              <a:t>risvolto morale</a:t>
            </a:r>
            <a:r>
              <a:rPr lang="it-IT" sz="2800" kern="50" dirty="0">
                <a:effectLst/>
                <a:latin typeface="Times New Roman" panose="02020603050405020304" pitchFamily="18" charset="0"/>
                <a:ea typeface="Calibri" panose="020F0502020204030204" pitchFamily="34" charset="0"/>
                <a:cs typeface="font871"/>
              </a:rPr>
              <a:t>, il visionario inizia una vita religiosa abbandonando le sue precedenti sregolatezze (</a:t>
            </a:r>
            <a:r>
              <a:rPr lang="it-IT" sz="2800" u="sng" kern="50" dirty="0">
                <a:effectLst/>
                <a:latin typeface="Times New Roman" panose="02020603050405020304" pitchFamily="18" charset="0"/>
                <a:ea typeface="Calibri" panose="020F0502020204030204" pitchFamily="34" charset="0"/>
                <a:cs typeface="font871"/>
              </a:rPr>
              <a:t>Tundalo)</a:t>
            </a:r>
            <a:r>
              <a:rPr lang="it-IT" sz="2800" kern="50" dirty="0">
                <a:effectLst/>
                <a:latin typeface="Times New Roman" panose="02020603050405020304" pitchFamily="18" charset="0"/>
                <a:ea typeface="Calibri" panose="020F0502020204030204" pitchFamily="34" charset="0"/>
                <a:cs typeface="font871"/>
              </a:rPr>
              <a:t>, o si fa monaco</a:t>
            </a:r>
            <a:r>
              <a:rPr lang="hu-HU" sz="2800" kern="50" dirty="0">
                <a:effectLst/>
                <a:latin typeface="Times New Roman" panose="02020603050405020304" pitchFamily="18" charset="0"/>
                <a:ea typeface="Calibri" panose="020F0502020204030204" pitchFamily="34" charset="0"/>
                <a:cs typeface="font871"/>
              </a:rPr>
              <a:t>.</a:t>
            </a:r>
            <a:r>
              <a:rPr lang="it-IT" sz="2800" kern="50" dirty="0">
                <a:effectLst/>
                <a:latin typeface="Times New Roman" panose="02020603050405020304" pitchFamily="18" charset="0"/>
                <a:ea typeface="Calibri" panose="020F0502020204030204" pitchFamily="34" charset="0"/>
                <a:cs typeface="font871"/>
              </a:rPr>
              <a:t> </a:t>
            </a:r>
            <a:endParaRPr lang="hu-HU" sz="2800" kern="50" dirty="0">
              <a:latin typeface="Times New Roman" panose="02020603050405020304" pitchFamily="18" charset="0"/>
              <a:ea typeface="Calibri" panose="020F0502020204030204" pitchFamily="34" charset="0"/>
              <a:cs typeface="font871"/>
            </a:endParaRPr>
          </a:p>
          <a:p>
            <a:pPr marL="514350" indent="-514350" algn="just">
              <a:lnSpc>
                <a:spcPct val="115000"/>
              </a:lnSpc>
              <a:spcAft>
                <a:spcPts val="1000"/>
              </a:spcAft>
              <a:buFontTx/>
              <a:buAutoNum type="alphaLcParenR"/>
            </a:pPr>
            <a:r>
              <a:rPr lang="it-IT" sz="2800" kern="50" dirty="0">
                <a:effectLst/>
                <a:latin typeface="Times New Roman" panose="02020603050405020304" pitchFamily="18" charset="0"/>
                <a:ea typeface="Calibri" panose="020F0502020204030204" pitchFamily="34" charset="0"/>
                <a:cs typeface="font871"/>
              </a:rPr>
              <a:t>per gli </a:t>
            </a:r>
            <a:r>
              <a:rPr lang="it-IT" sz="2800" u="sng" kern="50" dirty="0">
                <a:effectLst/>
                <a:latin typeface="Times New Roman" panose="02020603050405020304" pitchFamily="18" charset="0"/>
                <a:ea typeface="Calibri" panose="020F0502020204030204" pitchFamily="34" charset="0"/>
                <a:cs typeface="font871"/>
              </a:rPr>
              <a:t>eletti di </a:t>
            </a:r>
            <a:r>
              <a:rPr lang="it-IT" sz="2800" kern="50" dirty="0">
                <a:effectLst/>
                <a:latin typeface="Times New Roman" panose="02020603050405020304" pitchFamily="18" charset="0"/>
                <a:ea typeface="Calibri" panose="020F0502020204030204" pitchFamily="34" charset="0"/>
                <a:cs typeface="font871"/>
              </a:rPr>
              <a:t>fede pura il risultato del viaggio è </a:t>
            </a:r>
            <a:r>
              <a:rPr lang="it-IT" sz="2800" b="1" u="sng" kern="50" dirty="0">
                <a:effectLst/>
                <a:latin typeface="Times New Roman" panose="02020603050405020304" pitchFamily="18" charset="0"/>
                <a:ea typeface="Calibri" panose="020F0502020204030204" pitchFamily="34" charset="0"/>
                <a:cs typeface="font871"/>
              </a:rPr>
              <a:t>un’unzione profetica.</a:t>
            </a:r>
            <a:r>
              <a:rPr lang="it-IT" sz="2800" u="sng" kern="50" dirty="0">
                <a:effectLst/>
                <a:latin typeface="Times New Roman" panose="02020603050405020304" pitchFamily="18" charset="0"/>
                <a:ea typeface="Calibri" panose="020F0502020204030204" pitchFamily="34" charset="0"/>
                <a:cs typeface="font871"/>
              </a:rPr>
              <a:t> Fursa</a:t>
            </a:r>
            <a:r>
              <a:rPr lang="hu-HU" sz="2800" kern="50" dirty="0">
                <a:effectLst/>
                <a:latin typeface="Times New Roman" panose="02020603050405020304" pitchFamily="18" charset="0"/>
                <a:ea typeface="Calibri" panose="020F0502020204030204" pitchFamily="34" charset="0"/>
                <a:cs typeface="font871"/>
              </a:rPr>
              <a:t> </a:t>
            </a:r>
            <a:r>
              <a:rPr lang="hu-HU" sz="2800" kern="50" dirty="0" err="1">
                <a:effectLst/>
                <a:latin typeface="Times New Roman" panose="02020603050405020304" pitchFamily="18" charset="0"/>
                <a:ea typeface="Calibri" panose="020F0502020204030204" pitchFamily="34" charset="0"/>
                <a:cs typeface="font871"/>
              </a:rPr>
              <a:t>diventa</a:t>
            </a:r>
            <a:r>
              <a:rPr lang="hu-HU" sz="2800" kern="50" dirty="0">
                <a:effectLst/>
                <a:latin typeface="Times New Roman" panose="02020603050405020304" pitchFamily="18" charset="0"/>
                <a:ea typeface="Calibri" panose="020F0502020204030204" pitchFamily="34" charset="0"/>
                <a:cs typeface="font871"/>
              </a:rPr>
              <a:t> </a:t>
            </a:r>
            <a:r>
              <a:rPr lang="it-IT" sz="2800" kern="50" dirty="0">
                <a:effectLst/>
                <a:latin typeface="Times New Roman" panose="02020603050405020304" pitchFamily="18" charset="0"/>
                <a:ea typeface="Calibri" panose="020F0502020204030204" pitchFamily="34" charset="0"/>
                <a:cs typeface="font871"/>
              </a:rPr>
              <a:t>predicatore di concrete tesi escatologiche</a:t>
            </a:r>
            <a:endParaRPr lang="hu-HU" sz="2800" kern="50" dirty="0">
              <a:effectLst/>
              <a:latin typeface="Times New Roman" panose="02020603050405020304" pitchFamily="18" charset="0"/>
              <a:ea typeface="Calibri" panose="020F0502020204030204" pitchFamily="34" charset="0"/>
              <a:cs typeface="font871"/>
            </a:endParaRPr>
          </a:p>
          <a:p>
            <a:pPr marL="514350" indent="-514350" algn="just">
              <a:lnSpc>
                <a:spcPct val="115000"/>
              </a:lnSpc>
              <a:spcAft>
                <a:spcPts val="1000"/>
              </a:spcAft>
              <a:buFontTx/>
              <a:buAutoNum type="alphaLcParenR"/>
            </a:pPr>
            <a:r>
              <a:rPr lang="it-IT" sz="2800" b="1" u="sng" kern="50" dirty="0">
                <a:effectLst/>
                <a:latin typeface="Times New Roman" panose="02020603050405020304" pitchFamily="18" charset="0"/>
                <a:ea typeface="Calibri" panose="020F0502020204030204" pitchFamily="34" charset="0"/>
                <a:cs typeface="font871"/>
              </a:rPr>
              <a:t>Purificazione rituale</a:t>
            </a:r>
            <a:r>
              <a:rPr lang="it-IT" sz="2800" kern="50" dirty="0">
                <a:effectLst/>
                <a:latin typeface="Times New Roman" panose="02020603050405020304" pitchFamily="18" charset="0"/>
                <a:ea typeface="Calibri" panose="020F0502020204030204" pitchFamily="34" charset="0"/>
                <a:cs typeface="font871"/>
              </a:rPr>
              <a:t> spetta ai </a:t>
            </a:r>
            <a:r>
              <a:rPr lang="it-IT" sz="2800" u="sng" kern="50" dirty="0">
                <a:effectLst/>
                <a:latin typeface="Times New Roman" panose="02020603050405020304" pitchFamily="18" charset="0"/>
                <a:ea typeface="Calibri" panose="020F0502020204030204" pitchFamily="34" charset="0"/>
                <a:cs typeface="font871"/>
              </a:rPr>
              <a:t>pellegrini penitenti del Purgatorio di San Patrizio </a:t>
            </a:r>
            <a:r>
              <a:rPr lang="it-IT" sz="2800" kern="50" dirty="0">
                <a:effectLst/>
                <a:latin typeface="Times New Roman" panose="02020603050405020304" pitchFamily="18" charset="0"/>
                <a:ea typeface="Calibri" panose="020F0502020204030204" pitchFamily="34" charset="0"/>
                <a:cs typeface="font871"/>
              </a:rPr>
              <a:t>prima di attraversare la soglia dell’Oltremondo. </a:t>
            </a:r>
            <a:endParaRPr lang="hu-HU" sz="2800" kern="50" dirty="0">
              <a:effectLst/>
              <a:latin typeface="Times New Roman" panose="02020603050405020304" pitchFamily="18" charset="0"/>
              <a:ea typeface="Calibri" panose="020F0502020204030204" pitchFamily="34" charset="0"/>
              <a:cs typeface="font871"/>
            </a:endParaRPr>
          </a:p>
          <a:p>
            <a:pPr algn="just">
              <a:lnSpc>
                <a:spcPct val="115000"/>
              </a:lnSpc>
              <a:spcAft>
                <a:spcPts val="1000"/>
              </a:spcAft>
            </a:pPr>
            <a:r>
              <a:rPr lang="it-IT" sz="2800" b="1" kern="50" dirty="0">
                <a:effectLst/>
                <a:latin typeface="Times New Roman" panose="02020603050405020304" pitchFamily="18" charset="0"/>
                <a:ea typeface="Calibri" panose="020F0502020204030204" pitchFamily="34" charset="0"/>
                <a:cs typeface="font871"/>
              </a:rPr>
              <a:t>d)</a:t>
            </a:r>
            <a:r>
              <a:rPr lang="it-IT" sz="2800" kern="50" dirty="0">
                <a:effectLst/>
                <a:latin typeface="Times New Roman" panose="02020603050405020304" pitchFamily="18" charset="0"/>
                <a:ea typeface="Calibri" panose="020F0502020204030204" pitchFamily="34" charset="0"/>
                <a:cs typeface="font871"/>
              </a:rPr>
              <a:t> </a:t>
            </a:r>
            <a:r>
              <a:rPr lang="it-IT" sz="2800" b="1" u="sng" kern="50" dirty="0">
                <a:effectLst/>
                <a:latin typeface="Times New Roman" panose="02020603050405020304" pitchFamily="18" charset="0"/>
                <a:ea typeface="Calibri" panose="020F0502020204030204" pitchFamily="34" charset="0"/>
                <a:cs typeface="font871"/>
              </a:rPr>
              <a:t>deificazione</a:t>
            </a:r>
            <a:endParaRPr lang="hu-HU" sz="2800" dirty="0">
              <a:effectLst/>
              <a:latin typeface="Calibri" panose="020F0502020204030204" pitchFamily="34" charset="0"/>
              <a:ea typeface="SimSun" panose="02010600030101010101" pitchFamily="2" charset="-122"/>
              <a:cs typeface="font871"/>
            </a:endParaRPr>
          </a:p>
          <a:p>
            <a:pPr indent="180340" algn="just">
              <a:lnSpc>
                <a:spcPct val="115000"/>
              </a:lnSpc>
              <a:spcAft>
                <a:spcPts val="1000"/>
              </a:spcAft>
            </a:pPr>
            <a:r>
              <a:rPr lang="it-IT" sz="1200" kern="50" dirty="0">
                <a:effectLst/>
                <a:latin typeface="Times New Roman" panose="02020603050405020304" pitchFamily="18" charset="0"/>
                <a:ea typeface="Calibri" panose="020F0502020204030204" pitchFamily="34" charset="0"/>
                <a:cs typeface="font871"/>
              </a:rPr>
              <a:t> </a:t>
            </a:r>
            <a:endParaRPr lang="hu-HU" sz="1100" dirty="0">
              <a:effectLst/>
              <a:latin typeface="Calibri" panose="020F0502020204030204" pitchFamily="34" charset="0"/>
              <a:ea typeface="SimSun" panose="02010600030101010101" pitchFamily="2" charset="-122"/>
              <a:cs typeface="font871"/>
            </a:endParaRPr>
          </a:p>
        </p:txBody>
      </p:sp>
    </p:spTree>
    <p:extLst>
      <p:ext uri="{BB962C8B-B14F-4D97-AF65-F5344CB8AC3E}">
        <p14:creationId xmlns:p14="http://schemas.microsoft.com/office/powerpoint/2010/main" val="186353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D99FBD3A-781B-AD39-C9A6-6AC3F78155AB}"/>
              </a:ext>
            </a:extLst>
          </p:cNvPr>
          <p:cNvSpPr txBox="1"/>
          <p:nvPr/>
        </p:nvSpPr>
        <p:spPr>
          <a:xfrm>
            <a:off x="1619672" y="620688"/>
            <a:ext cx="5688632" cy="2939074"/>
          </a:xfrm>
          <a:prstGeom prst="rect">
            <a:avLst/>
          </a:prstGeom>
          <a:noFill/>
        </p:spPr>
        <p:txBody>
          <a:bodyPr wrap="square">
            <a:spAutoFit/>
          </a:bodyPr>
          <a:lstStyle/>
          <a:p>
            <a:pPr indent="180340" algn="just">
              <a:lnSpc>
                <a:spcPct val="115000"/>
              </a:lnSpc>
              <a:spcAft>
                <a:spcPts val="1000"/>
              </a:spcAft>
            </a:pPr>
            <a:r>
              <a:rPr lang="it-IT" sz="1800" kern="50" dirty="0">
                <a:effectLst/>
                <a:latin typeface="Times New Roman" panose="02020603050405020304" pitchFamily="18" charset="0"/>
                <a:ea typeface="Calibri" panose="020F0502020204030204" pitchFamily="34" charset="0"/>
                <a:cs typeface="font871"/>
              </a:rPr>
              <a:t>Il viaggiatore della </a:t>
            </a:r>
            <a:r>
              <a:rPr lang="it-IT" sz="1800" i="1" kern="50" dirty="0">
                <a:effectLst/>
                <a:latin typeface="Times New Roman" panose="02020603050405020304" pitchFamily="18" charset="0"/>
                <a:ea typeface="Calibri" panose="020F0502020204030204" pitchFamily="34" charset="0"/>
                <a:cs typeface="font871"/>
              </a:rPr>
              <a:t>Commedia </a:t>
            </a:r>
            <a:r>
              <a:rPr lang="it-IT" sz="1800" kern="50" dirty="0">
                <a:effectLst/>
                <a:latin typeface="Times New Roman" panose="02020603050405020304" pitchFamily="18" charset="0"/>
                <a:ea typeface="Calibri" panose="020F0502020204030204" pitchFamily="34" charset="0"/>
                <a:cs typeface="font871"/>
              </a:rPr>
              <a:t>ricorre a tutti e quattro i modelli della metamorfosi: </a:t>
            </a:r>
            <a:r>
              <a:rPr lang="it-IT" sz="1800" u="sng" kern="50" dirty="0">
                <a:effectLst/>
                <a:latin typeface="Times New Roman" panose="02020603050405020304" pitchFamily="18" charset="0"/>
                <a:ea typeface="Calibri" panose="020F0502020204030204" pitchFamily="34" charset="0"/>
                <a:cs typeface="font871"/>
              </a:rPr>
              <a:t>l’itinerario penitenziale</a:t>
            </a:r>
            <a:r>
              <a:rPr lang="it-IT" sz="1800" kern="50" dirty="0">
                <a:effectLst/>
                <a:latin typeface="Times New Roman" panose="02020603050405020304" pitchFamily="18" charset="0"/>
                <a:ea typeface="Calibri" panose="020F0502020204030204" pitchFamily="34" charset="0"/>
                <a:cs typeface="font871"/>
              </a:rPr>
              <a:t> e la </a:t>
            </a:r>
            <a:r>
              <a:rPr lang="it-IT" sz="1800" u="sng" kern="50" dirty="0">
                <a:effectLst/>
                <a:latin typeface="Times New Roman" panose="02020603050405020304" pitchFamily="18" charset="0"/>
                <a:ea typeface="Calibri" panose="020F0502020204030204" pitchFamily="34" charset="0"/>
                <a:cs typeface="font871"/>
              </a:rPr>
              <a:t>purificazione morale</a:t>
            </a:r>
            <a:r>
              <a:rPr lang="it-IT" sz="1800" kern="50" dirty="0">
                <a:effectLst/>
                <a:latin typeface="Times New Roman" panose="02020603050405020304" pitchFamily="18" charset="0"/>
                <a:ea typeface="Calibri" panose="020F0502020204030204" pitchFamily="34" charset="0"/>
                <a:cs typeface="font871"/>
              </a:rPr>
              <a:t> avvengono nei regni dell’inferno e del purgatorio, il paradiso terrestre invece è il luogo per eccellenza della </a:t>
            </a:r>
            <a:r>
              <a:rPr lang="it-IT" sz="1800" u="sng" kern="50" dirty="0">
                <a:effectLst/>
                <a:latin typeface="Times New Roman" panose="02020603050405020304" pitchFamily="18" charset="0"/>
                <a:ea typeface="Calibri" panose="020F0502020204030204" pitchFamily="34" charset="0"/>
                <a:cs typeface="font871"/>
              </a:rPr>
              <a:t>purificazione rituale</a:t>
            </a:r>
            <a:r>
              <a:rPr lang="it-IT" sz="1800" kern="50" dirty="0">
                <a:effectLst/>
                <a:latin typeface="Times New Roman" panose="02020603050405020304" pitchFamily="18" charset="0"/>
                <a:ea typeface="Calibri" panose="020F0502020204030204" pitchFamily="34" charset="0"/>
                <a:cs typeface="font871"/>
              </a:rPr>
              <a:t>, </a:t>
            </a:r>
            <a:r>
              <a:rPr lang="it-IT" sz="1800" u="sng" kern="50" dirty="0">
                <a:effectLst/>
                <a:latin typeface="Times New Roman" panose="02020603050405020304" pitchFamily="18" charset="0"/>
                <a:ea typeface="Calibri" panose="020F0502020204030204" pitchFamily="34" charset="0"/>
                <a:cs typeface="font871"/>
              </a:rPr>
              <a:t>dell’iniziazione, della consacrazione a profeta</a:t>
            </a:r>
            <a:r>
              <a:rPr lang="it-IT" sz="1800" kern="50" dirty="0">
                <a:effectLst/>
                <a:latin typeface="Times New Roman" panose="02020603050405020304" pitchFamily="18" charset="0"/>
                <a:ea typeface="Calibri" panose="020F0502020204030204" pitchFamily="34" charset="0"/>
                <a:cs typeface="font871"/>
              </a:rPr>
              <a:t>, mentre nel paradiso avviene invece </a:t>
            </a:r>
            <a:r>
              <a:rPr lang="it-IT" sz="1800" u="sng" kern="50" dirty="0">
                <a:effectLst/>
                <a:latin typeface="Times New Roman" panose="02020603050405020304" pitchFamily="18" charset="0"/>
                <a:ea typeface="Calibri" panose="020F0502020204030204" pitchFamily="34" charset="0"/>
                <a:cs typeface="font871"/>
              </a:rPr>
              <a:t>“</a:t>
            </a:r>
            <a:r>
              <a:rPr lang="it-IT" sz="1800" u="sng" kern="50" dirty="0">
                <a:effectLst/>
                <a:latin typeface="Times New Roman" panose="02020603050405020304" pitchFamily="18" charset="0"/>
                <a:ea typeface="SimSun" panose="02010600030101010101" pitchFamily="2" charset="-122"/>
                <a:cs typeface="font871"/>
              </a:rPr>
              <a:t>il </a:t>
            </a:r>
            <a:r>
              <a:rPr lang="it-IT" sz="1800" i="1" u="sng" kern="50" dirty="0">
                <a:effectLst/>
                <a:latin typeface="Times New Roman" panose="02020603050405020304" pitchFamily="18" charset="0"/>
                <a:ea typeface="Calibri" panose="020F0502020204030204" pitchFamily="34" charset="0"/>
                <a:cs typeface="font871"/>
              </a:rPr>
              <a:t>trasumanar</a:t>
            </a:r>
            <a:r>
              <a:rPr lang="it-IT" sz="1800" u="sng" kern="50" dirty="0">
                <a:effectLst/>
                <a:latin typeface="Times New Roman" panose="02020603050405020304" pitchFamily="18" charset="0"/>
                <a:ea typeface="Calibri" panose="020F0502020204030204" pitchFamily="34" charset="0"/>
                <a:cs typeface="font871"/>
              </a:rPr>
              <a:t>”, la trasformazione sovrumana</a:t>
            </a:r>
            <a:r>
              <a:rPr lang="it-IT" sz="1800" kern="50" dirty="0">
                <a:effectLst/>
                <a:latin typeface="Times New Roman" panose="02020603050405020304" pitchFamily="18" charset="0"/>
                <a:ea typeface="SimSun" panose="02010600030101010101" pitchFamily="2" charset="-122"/>
                <a:cs typeface="Mangal" panose="02040503050203030202" pitchFamily="18" charset="0"/>
              </a:rPr>
              <a:t> </a:t>
            </a:r>
            <a:r>
              <a:rPr lang="it-IT" sz="1800" kern="50" dirty="0">
                <a:effectLst/>
                <a:latin typeface="Times New Roman" panose="02020603050405020304" pitchFamily="18" charset="0"/>
                <a:ea typeface="Calibri" panose="020F0502020204030204" pitchFamily="34" charset="0"/>
                <a:cs typeface="font871"/>
              </a:rPr>
              <a:t>o quantomeno la trasformazione interna parziale che rende possibile la </a:t>
            </a:r>
            <a:r>
              <a:rPr lang="it-IT" sz="1800" i="1" kern="50" dirty="0">
                <a:effectLst/>
                <a:latin typeface="Times New Roman" panose="02020603050405020304" pitchFamily="18" charset="0"/>
                <a:ea typeface="Calibri" panose="020F0502020204030204" pitchFamily="34" charset="0"/>
                <a:cs typeface="font871"/>
              </a:rPr>
              <a:t>visio Dei</a:t>
            </a:r>
            <a:r>
              <a:rPr lang="it-IT" sz="1800" kern="50" dirty="0">
                <a:effectLst/>
                <a:latin typeface="Times New Roman" panose="02020603050405020304" pitchFamily="18" charset="0"/>
                <a:ea typeface="Calibri" panose="020F0502020204030204" pitchFamily="34" charset="0"/>
                <a:cs typeface="font871"/>
              </a:rPr>
              <a:t>.</a:t>
            </a:r>
            <a:endParaRPr lang="hu-HU" sz="1600" dirty="0">
              <a:effectLst/>
              <a:latin typeface="Calibri" panose="020F0502020204030204" pitchFamily="34" charset="0"/>
              <a:ea typeface="SimSun" panose="02010600030101010101" pitchFamily="2" charset="-122"/>
              <a:cs typeface="font871"/>
            </a:endParaRPr>
          </a:p>
        </p:txBody>
      </p:sp>
    </p:spTree>
    <p:extLst>
      <p:ext uri="{BB962C8B-B14F-4D97-AF65-F5344CB8AC3E}">
        <p14:creationId xmlns:p14="http://schemas.microsoft.com/office/powerpoint/2010/main" val="4379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E70E0132-64C5-60EC-D521-47DADD92FE3F}"/>
              </a:ext>
            </a:extLst>
          </p:cNvPr>
          <p:cNvSpPr txBox="1"/>
          <p:nvPr/>
        </p:nvSpPr>
        <p:spPr>
          <a:xfrm>
            <a:off x="457200" y="274638"/>
            <a:ext cx="8229600" cy="1143000"/>
          </a:xfrm>
          <a:prstGeom prst="rect">
            <a:avLst/>
          </a:prstGeom>
        </p:spPr>
        <p:txBody>
          <a:bodyPr vert="horz" lIns="91440" tIns="45720" rIns="91440" bIns="45720" rtlCol="0" anchor="ctr">
            <a:normAutofit fontScale="92500" lnSpcReduction="20000"/>
          </a:bodyPr>
          <a:lstStyle/>
          <a:p>
            <a:pPr algn="ctr">
              <a:lnSpc>
                <a:spcPct val="90000"/>
              </a:lnSpc>
              <a:spcBef>
                <a:spcPct val="0"/>
              </a:spcBef>
            </a:pPr>
            <a:r>
              <a:rPr lang="hu-HU" sz="3700" dirty="0">
                <a:latin typeface="+mj-lt"/>
                <a:ea typeface="+mj-ea"/>
                <a:cs typeface="+mj-cs"/>
              </a:rPr>
              <a:t>U</a:t>
            </a:r>
            <a:r>
              <a:rPr lang="it-IT" sz="3700" kern="1200" dirty="0">
                <a:latin typeface="+mj-lt"/>
                <a:ea typeface="+mj-ea"/>
                <a:cs typeface="+mj-cs"/>
              </a:rPr>
              <a:t>n mostro dalla testa di uccello seduto su un lago ghiacciato </a:t>
            </a:r>
            <a:r>
              <a:rPr lang="hu-HU" sz="1900" kern="1200" dirty="0">
                <a:latin typeface="+mj-lt"/>
                <a:ea typeface="+mj-ea"/>
                <a:cs typeface="+mj-cs"/>
              </a:rPr>
              <a:t>(Simon Marmion. The </a:t>
            </a:r>
            <a:r>
              <a:rPr lang="hu-HU" sz="1900" kern="1200" dirty="0" err="1">
                <a:latin typeface="+mj-lt"/>
                <a:ea typeface="+mj-ea"/>
                <a:cs typeface="+mj-cs"/>
              </a:rPr>
              <a:t>Getty</a:t>
            </a:r>
            <a:r>
              <a:rPr lang="hu-HU" sz="1900" kern="1200" dirty="0">
                <a:latin typeface="+mj-lt"/>
                <a:ea typeface="+mj-ea"/>
                <a:cs typeface="+mj-cs"/>
              </a:rPr>
              <a:t> </a:t>
            </a:r>
            <a:r>
              <a:rPr lang="hu-HU" sz="1900" kern="1200" dirty="0" err="1">
                <a:latin typeface="+mj-lt"/>
                <a:ea typeface="+mj-ea"/>
                <a:cs typeface="+mj-cs"/>
              </a:rPr>
              <a:t>Tondal</a:t>
            </a:r>
            <a:r>
              <a:rPr lang="hu-HU" sz="1900" kern="1200" dirty="0">
                <a:latin typeface="+mj-lt"/>
                <a:ea typeface="+mj-ea"/>
                <a:cs typeface="+mj-cs"/>
              </a:rPr>
              <a:t>,  1475; </a:t>
            </a:r>
            <a:r>
              <a:rPr lang="hu-HU" sz="1900" kern="1200" dirty="0" err="1">
                <a:latin typeface="+mj-lt"/>
                <a:ea typeface="+mj-ea"/>
                <a:cs typeface="+mj-cs"/>
              </a:rPr>
              <a:t>Hieronymus</a:t>
            </a:r>
            <a:r>
              <a:rPr lang="hu-HU" sz="1900" kern="1200" dirty="0">
                <a:latin typeface="+mj-lt"/>
                <a:ea typeface="+mj-ea"/>
                <a:cs typeface="+mj-cs"/>
              </a:rPr>
              <a:t> Bosch: </a:t>
            </a:r>
            <a:r>
              <a:rPr lang="hu-HU" sz="1900" kern="1200" dirty="0" err="1">
                <a:latin typeface="+mj-lt"/>
                <a:ea typeface="+mj-ea"/>
                <a:cs typeface="+mj-cs"/>
              </a:rPr>
              <a:t>Trittico</a:t>
            </a:r>
            <a:r>
              <a:rPr lang="hu-HU" sz="1900" kern="1200" dirty="0">
                <a:latin typeface="+mj-lt"/>
                <a:ea typeface="+mj-ea"/>
                <a:cs typeface="+mj-cs"/>
              </a:rPr>
              <a:t> </a:t>
            </a:r>
            <a:r>
              <a:rPr lang="hu-HU" sz="1900" kern="1200" dirty="0" err="1">
                <a:latin typeface="+mj-lt"/>
                <a:ea typeface="+mj-ea"/>
                <a:cs typeface="+mj-cs"/>
              </a:rPr>
              <a:t>del</a:t>
            </a:r>
            <a:r>
              <a:rPr lang="hu-HU" sz="1900" kern="1200" dirty="0">
                <a:latin typeface="+mj-lt"/>
                <a:ea typeface="+mj-ea"/>
                <a:cs typeface="+mj-cs"/>
              </a:rPr>
              <a:t> </a:t>
            </a:r>
            <a:r>
              <a:rPr lang="hu-HU" sz="1900" kern="1200" dirty="0" err="1">
                <a:latin typeface="+mj-lt"/>
                <a:ea typeface="+mj-ea"/>
                <a:cs typeface="+mj-cs"/>
              </a:rPr>
              <a:t>Giardino</a:t>
            </a:r>
            <a:r>
              <a:rPr lang="hu-HU" sz="1900" kern="1200" dirty="0">
                <a:latin typeface="+mj-lt"/>
                <a:ea typeface="+mj-ea"/>
                <a:cs typeface="+mj-cs"/>
              </a:rPr>
              <a:t> </a:t>
            </a:r>
            <a:r>
              <a:rPr lang="hu-HU" sz="1900" kern="1200" dirty="0" err="1">
                <a:latin typeface="+mj-lt"/>
                <a:ea typeface="+mj-ea"/>
                <a:cs typeface="+mj-cs"/>
              </a:rPr>
              <a:t>delle</a:t>
            </a:r>
            <a:r>
              <a:rPr lang="hu-HU" sz="1900" kern="1200" dirty="0">
                <a:latin typeface="+mj-lt"/>
                <a:ea typeface="+mj-ea"/>
                <a:cs typeface="+mj-cs"/>
              </a:rPr>
              <a:t> </a:t>
            </a:r>
            <a:r>
              <a:rPr lang="hu-HU" sz="1900" kern="1200" dirty="0" err="1">
                <a:latin typeface="+mj-lt"/>
                <a:ea typeface="+mj-ea"/>
                <a:cs typeface="+mj-cs"/>
              </a:rPr>
              <a:t>delizie</a:t>
            </a:r>
            <a:r>
              <a:rPr lang="hu-HU" sz="1900" kern="1200" dirty="0">
                <a:latin typeface="+mj-lt"/>
                <a:ea typeface="+mj-ea"/>
                <a:cs typeface="+mj-cs"/>
              </a:rPr>
              <a:t>, </a:t>
            </a:r>
            <a:r>
              <a:rPr lang="hu-HU" sz="1900" kern="1200" dirty="0" err="1">
                <a:latin typeface="+mj-lt"/>
                <a:ea typeface="+mj-ea"/>
                <a:cs typeface="+mj-cs"/>
              </a:rPr>
              <a:t>dettaglio</a:t>
            </a:r>
            <a:r>
              <a:rPr lang="hu-HU" sz="1900" kern="1200" dirty="0">
                <a:latin typeface="+mj-lt"/>
                <a:ea typeface="+mj-ea"/>
                <a:cs typeface="+mj-cs"/>
              </a:rPr>
              <a:t>, Prado,  c. 1480-1490)</a:t>
            </a:r>
          </a:p>
        </p:txBody>
      </p:sp>
      <p:pic>
        <p:nvPicPr>
          <p:cNvPr id="5" name="Kép 4">
            <a:extLst>
              <a:ext uri="{FF2B5EF4-FFF2-40B4-BE49-F238E27FC236}">
                <a16:creationId xmlns:a16="http://schemas.microsoft.com/office/drawing/2014/main" id="{A374FA63-CB2A-E4E2-C1EE-CA8944C0BCCF}"/>
              </a:ext>
            </a:extLst>
          </p:cNvPr>
          <p:cNvPicPr>
            <a:picLocks noChangeAspect="1"/>
          </p:cNvPicPr>
          <p:nvPr/>
        </p:nvPicPr>
        <p:blipFill>
          <a:blip r:embed="rId2"/>
          <a:stretch>
            <a:fillRect/>
          </a:stretch>
        </p:blipFill>
        <p:spPr>
          <a:xfrm>
            <a:off x="1143240" y="1344341"/>
            <a:ext cx="5995252" cy="3956867"/>
          </a:xfrm>
          <a:prstGeom prst="rect">
            <a:avLst/>
          </a:prstGeom>
          <a:noFill/>
        </p:spPr>
      </p:pic>
      <p:pic>
        <p:nvPicPr>
          <p:cNvPr id="6" name="Kép 5">
            <a:extLst>
              <a:ext uri="{FF2B5EF4-FFF2-40B4-BE49-F238E27FC236}">
                <a16:creationId xmlns:a16="http://schemas.microsoft.com/office/drawing/2014/main" id="{945E7F06-9FBC-C391-1179-7B568BE5436E}"/>
              </a:ext>
            </a:extLst>
          </p:cNvPr>
          <p:cNvPicPr>
            <a:picLocks noChangeAspect="1"/>
          </p:cNvPicPr>
          <p:nvPr/>
        </p:nvPicPr>
        <p:blipFill>
          <a:blip r:embed="rId3"/>
          <a:stretch>
            <a:fillRect/>
          </a:stretch>
        </p:blipFill>
        <p:spPr>
          <a:xfrm>
            <a:off x="6968954" y="2060849"/>
            <a:ext cx="2067542" cy="3104866"/>
          </a:xfrm>
          <a:prstGeom prst="rect">
            <a:avLst/>
          </a:prstGeom>
        </p:spPr>
      </p:pic>
    </p:spTree>
    <p:extLst>
      <p:ext uri="{BB962C8B-B14F-4D97-AF65-F5344CB8AC3E}">
        <p14:creationId xmlns:p14="http://schemas.microsoft.com/office/powerpoint/2010/main" val="1739538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6F94B9-BFBB-21FF-F34B-60EB2CB92E2A}"/>
              </a:ext>
            </a:extLst>
          </p:cNvPr>
          <p:cNvSpPr>
            <a:spLocks noGrp="1"/>
          </p:cNvSpPr>
          <p:nvPr>
            <p:ph type="title"/>
          </p:nvPr>
        </p:nvSpPr>
        <p:spPr/>
        <p:txBody>
          <a:bodyPr/>
          <a:lstStyle/>
          <a:p>
            <a:r>
              <a:rPr lang="hu-HU" dirty="0" err="1"/>
              <a:t>Il</a:t>
            </a:r>
            <a:r>
              <a:rPr lang="hu-HU" dirty="0"/>
              <a:t> </a:t>
            </a:r>
            <a:r>
              <a:rPr lang="hu-HU" dirty="0" err="1"/>
              <a:t>Lucifero</a:t>
            </a:r>
            <a:r>
              <a:rPr lang="hu-HU" dirty="0"/>
              <a:t> della Visio </a:t>
            </a:r>
            <a:r>
              <a:rPr lang="hu-HU" dirty="0" err="1"/>
              <a:t>Tnugdali</a:t>
            </a:r>
            <a:endParaRPr lang="hu-HU" dirty="0"/>
          </a:p>
        </p:txBody>
      </p:sp>
      <p:sp>
        <p:nvSpPr>
          <p:cNvPr id="3" name="Szöveg helye 2">
            <a:extLst>
              <a:ext uri="{FF2B5EF4-FFF2-40B4-BE49-F238E27FC236}">
                <a16:creationId xmlns:a16="http://schemas.microsoft.com/office/drawing/2014/main" id="{EC33A601-A01F-177F-A957-31EDC9525603}"/>
              </a:ext>
            </a:extLst>
          </p:cNvPr>
          <p:cNvSpPr>
            <a:spLocks noGrp="1"/>
          </p:cNvSpPr>
          <p:nvPr>
            <p:ph type="body" idx="1"/>
          </p:nvPr>
        </p:nvSpPr>
        <p:spPr>
          <a:xfrm>
            <a:off x="457200" y="1844823"/>
            <a:ext cx="3322712" cy="330051"/>
          </a:xfrm>
        </p:spPr>
        <p:txBody>
          <a:bodyPr>
            <a:normAutofit fontScale="55000" lnSpcReduction="20000"/>
          </a:bodyPr>
          <a:lstStyle/>
          <a:p>
            <a:r>
              <a:rPr lang="en-US" dirty="0"/>
              <a:t>Simon Marmion. The Getty </a:t>
            </a:r>
            <a:r>
              <a:rPr lang="en-US" dirty="0" err="1"/>
              <a:t>Tondal</a:t>
            </a:r>
            <a:r>
              <a:rPr lang="en-US" dirty="0"/>
              <a:t>,  1475</a:t>
            </a:r>
            <a:endParaRPr lang="hu-HU" dirty="0"/>
          </a:p>
        </p:txBody>
      </p:sp>
      <p:pic>
        <p:nvPicPr>
          <p:cNvPr id="7" name="Tartalom helye 6">
            <a:extLst>
              <a:ext uri="{FF2B5EF4-FFF2-40B4-BE49-F238E27FC236}">
                <a16:creationId xmlns:a16="http://schemas.microsoft.com/office/drawing/2014/main" id="{1035932F-E98A-C252-F65E-DB3645EF9E77}"/>
              </a:ext>
            </a:extLst>
          </p:cNvPr>
          <p:cNvPicPr>
            <a:picLocks noGrp="1" noChangeAspect="1"/>
          </p:cNvPicPr>
          <p:nvPr>
            <p:ph sz="half" idx="2"/>
          </p:nvPr>
        </p:nvPicPr>
        <p:blipFill>
          <a:blip r:embed="rId2"/>
          <a:stretch>
            <a:fillRect/>
          </a:stretch>
        </p:blipFill>
        <p:spPr>
          <a:xfrm>
            <a:off x="457200" y="2292350"/>
            <a:ext cx="4222122" cy="3030537"/>
          </a:xfrm>
          <a:prstGeom prst="rect">
            <a:avLst/>
          </a:prstGeom>
        </p:spPr>
      </p:pic>
      <p:sp>
        <p:nvSpPr>
          <p:cNvPr id="5" name="Szöveg helye 4">
            <a:extLst>
              <a:ext uri="{FF2B5EF4-FFF2-40B4-BE49-F238E27FC236}">
                <a16:creationId xmlns:a16="http://schemas.microsoft.com/office/drawing/2014/main" id="{0137EB9B-1BE7-5CBF-8C83-403E95A9AEA4}"/>
              </a:ext>
            </a:extLst>
          </p:cNvPr>
          <p:cNvSpPr>
            <a:spLocks noGrp="1"/>
          </p:cNvSpPr>
          <p:nvPr>
            <p:ph type="body" sz="quarter" idx="3"/>
          </p:nvPr>
        </p:nvSpPr>
        <p:spPr>
          <a:xfrm>
            <a:off x="4645025" y="1196752"/>
            <a:ext cx="4041775" cy="648071"/>
          </a:xfrm>
        </p:spPr>
        <p:txBody>
          <a:bodyPr>
            <a:normAutofit fontScale="55000" lnSpcReduction="20000"/>
          </a:bodyPr>
          <a:lstStyle/>
          <a:p>
            <a:r>
              <a:rPr lang="fr-FR" dirty="0"/>
              <a:t>Paul, Jean e Herman de Limbourg. Inferno. Les Très Riches Heures du Duc de Berry, 1413,</a:t>
            </a:r>
            <a:endParaRPr lang="hu-HU" dirty="0"/>
          </a:p>
        </p:txBody>
      </p:sp>
      <p:pic>
        <p:nvPicPr>
          <p:cNvPr id="8" name="Tartalom helye 7">
            <a:extLst>
              <a:ext uri="{FF2B5EF4-FFF2-40B4-BE49-F238E27FC236}">
                <a16:creationId xmlns:a16="http://schemas.microsoft.com/office/drawing/2014/main" id="{8E204FC6-4873-EC87-5D39-24B05C212064}"/>
              </a:ext>
            </a:extLst>
          </p:cNvPr>
          <p:cNvPicPr>
            <a:picLocks noGrp="1" noChangeAspect="1"/>
          </p:cNvPicPr>
          <p:nvPr>
            <p:ph sz="quarter" idx="4"/>
          </p:nvPr>
        </p:nvPicPr>
        <p:blipFill>
          <a:blip r:embed="rId3"/>
          <a:stretch>
            <a:fillRect/>
          </a:stretch>
        </p:blipFill>
        <p:spPr>
          <a:xfrm>
            <a:off x="4679322" y="2015185"/>
            <a:ext cx="3637094" cy="4705478"/>
          </a:xfrm>
          <a:prstGeom prst="rect">
            <a:avLst/>
          </a:prstGeom>
        </p:spPr>
      </p:pic>
    </p:spTree>
    <p:extLst>
      <p:ext uri="{BB962C8B-B14F-4D97-AF65-F5344CB8AC3E}">
        <p14:creationId xmlns:p14="http://schemas.microsoft.com/office/powerpoint/2010/main" val="607159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8B81652-9E5A-5EBD-4160-946DE2FB8912}"/>
              </a:ext>
            </a:extLst>
          </p:cNvPr>
          <p:cNvSpPr>
            <a:spLocks noGrp="1"/>
          </p:cNvSpPr>
          <p:nvPr>
            <p:ph type="title"/>
          </p:nvPr>
        </p:nvSpPr>
        <p:spPr/>
        <p:txBody>
          <a:bodyPr>
            <a:normAutofit fontScale="90000"/>
          </a:bodyPr>
          <a:lstStyle/>
          <a:p>
            <a:r>
              <a:rPr lang="it-IT" sz="4400" u="sng" cap="small" dirty="0">
                <a:effectLst/>
                <a:latin typeface="Times New Roman" panose="02020603050405020304" pitchFamily="18" charset="0"/>
                <a:ea typeface="Times New Roman" panose="02020603050405020304" pitchFamily="18" charset="0"/>
                <a:cs typeface="font871"/>
              </a:rPr>
              <a:t>genere della visione</a:t>
            </a:r>
            <a:br>
              <a:rPr lang="hu-HU" sz="4400" dirty="0">
                <a:effectLst/>
                <a:latin typeface="Calibri" panose="020F0502020204030204" pitchFamily="34" charset="0"/>
                <a:ea typeface="SimSun" panose="02010600030101010101" pitchFamily="2" charset="-122"/>
                <a:cs typeface="font871"/>
              </a:rPr>
            </a:br>
            <a:endParaRPr lang="hu-HU" dirty="0"/>
          </a:p>
        </p:txBody>
      </p:sp>
      <p:sp>
        <p:nvSpPr>
          <p:cNvPr id="3" name="Tartalom helye 2">
            <a:extLst>
              <a:ext uri="{FF2B5EF4-FFF2-40B4-BE49-F238E27FC236}">
                <a16:creationId xmlns:a16="http://schemas.microsoft.com/office/drawing/2014/main" id="{4D5F4497-8CA5-107F-52EE-FBED5D7FC764}"/>
              </a:ext>
            </a:extLst>
          </p:cNvPr>
          <p:cNvSpPr>
            <a:spLocks noGrp="1"/>
          </p:cNvSpPr>
          <p:nvPr>
            <p:ph idx="1"/>
          </p:nvPr>
        </p:nvSpPr>
        <p:spPr>
          <a:xfrm>
            <a:off x="457200" y="980728"/>
            <a:ext cx="8075240" cy="5145435"/>
          </a:xfrm>
        </p:spPr>
        <p:txBody>
          <a:bodyPr>
            <a:normAutofit lnSpcReduction="10000"/>
          </a:bodyPr>
          <a:lstStyle/>
          <a:p>
            <a:pPr algn="just">
              <a:lnSpc>
                <a:spcPct val="115000"/>
              </a:lnSpc>
              <a:spcAft>
                <a:spcPts val="600"/>
              </a:spcAft>
            </a:pPr>
            <a:r>
              <a:rPr lang="it-IT" sz="1800" kern="50" dirty="0">
                <a:effectLst/>
                <a:latin typeface="Times New Roman" panose="02020603050405020304" pitchFamily="18" charset="0"/>
                <a:ea typeface="Times New Roman" panose="02020603050405020304" pitchFamily="18" charset="0"/>
                <a:cs typeface="font871"/>
              </a:rPr>
              <a:t>La </a:t>
            </a:r>
            <a:r>
              <a:rPr lang="it-IT" sz="1800" b="1" kern="50" dirty="0">
                <a:effectLst/>
                <a:latin typeface="Times New Roman" panose="02020603050405020304" pitchFamily="18" charset="0"/>
                <a:ea typeface="Times New Roman" panose="02020603050405020304" pitchFamily="18" charset="0"/>
                <a:cs typeface="font871"/>
              </a:rPr>
              <a:t>visione </a:t>
            </a:r>
            <a:r>
              <a:rPr lang="it-IT" sz="1800" kern="50" dirty="0">
                <a:effectLst/>
                <a:latin typeface="Times New Roman" panose="02020603050405020304" pitchFamily="18" charset="0"/>
                <a:ea typeface="Times New Roman" panose="02020603050405020304" pitchFamily="18" charset="0"/>
                <a:cs typeface="font871"/>
              </a:rPr>
              <a:t>in quanto genere letterario è il resoconto di una rivelazione escatologica inserito all’interno di un viaggio oltremondano, un viaggio offerto a un prescelto, a qualcuno in uno stato di premorte, oppure a qualcuno che richiede, che cerca quest’esperienza, talvolta allo scopo di mutare la propria sorte, più spesso come un profeta che smuove la coscienza morale di chi ascolta la storia. Il protagonista (il visionario o il viaggiatore) visita il regno dell’immortalità, dove ha modo di conoscere il destino delle anime dopo la morte, la cui comprensione avviene in genere con l’ausilio di una guida. Il resoconto ultraterreno viene registrato direttamente dal protagonista oppure da un testimone attendibile del racconto. </a:t>
            </a:r>
            <a:endParaRPr lang="hu-HU" sz="1800" kern="50" dirty="0">
              <a:effectLst/>
              <a:latin typeface="Times New Roman" panose="02020603050405020304" pitchFamily="18" charset="0"/>
              <a:ea typeface="Times New Roman" panose="02020603050405020304" pitchFamily="18" charset="0"/>
              <a:cs typeface="font871"/>
            </a:endParaRPr>
          </a:p>
          <a:p>
            <a:pPr algn="just">
              <a:lnSpc>
                <a:spcPct val="115000"/>
              </a:lnSpc>
              <a:spcAft>
                <a:spcPts val="600"/>
              </a:spcAft>
            </a:pPr>
            <a:r>
              <a:rPr lang="hu-HU" sz="1800" dirty="0" err="1">
                <a:effectLst/>
                <a:latin typeface="Times New Roman" panose="02020603050405020304" pitchFamily="18" charset="0"/>
                <a:ea typeface="SimSun" panose="02010600030101010101" pitchFamily="2" charset="-122"/>
                <a:cs typeface="Times New Roman" panose="02020603050405020304" pitchFamily="18" charset="0"/>
              </a:rPr>
              <a:t>Altre</a:t>
            </a:r>
            <a:r>
              <a:rPr lang="hu-HU" sz="1800" dirty="0">
                <a:effectLst/>
                <a:latin typeface="Times New Roman" panose="02020603050405020304" pitchFamily="18" charset="0"/>
                <a:ea typeface="SimSun" panose="02010600030101010101" pitchFamily="2" charset="-122"/>
                <a:cs typeface="Times New Roman" panose="02020603050405020304" pitchFamily="18" charset="0"/>
              </a:rPr>
              <a:t> </a:t>
            </a:r>
            <a:r>
              <a:rPr lang="hu-HU" sz="1800" dirty="0" err="1">
                <a:effectLst/>
                <a:latin typeface="Times New Roman" panose="02020603050405020304" pitchFamily="18" charset="0"/>
                <a:ea typeface="SimSun" panose="02010600030101010101" pitchFamily="2" charset="-122"/>
                <a:cs typeface="Times New Roman" panose="02020603050405020304" pitchFamily="18" charset="0"/>
              </a:rPr>
              <a:t>categorie</a:t>
            </a:r>
            <a:r>
              <a:rPr lang="hu-HU" sz="1800" dirty="0">
                <a:effectLst/>
                <a:latin typeface="Times New Roman" panose="02020603050405020304" pitchFamily="18" charset="0"/>
                <a:ea typeface="SimSun" panose="02010600030101010101" pitchFamily="2" charset="-122"/>
                <a:cs typeface="Times New Roman" panose="02020603050405020304" pitchFamily="18" charset="0"/>
              </a:rPr>
              <a:t>/</a:t>
            </a:r>
            <a:r>
              <a:rPr lang="hu-HU" sz="1800" dirty="0" err="1">
                <a:effectLst/>
                <a:latin typeface="Times New Roman" panose="02020603050405020304" pitchFamily="18" charset="0"/>
                <a:ea typeface="SimSun" panose="02010600030101010101" pitchFamily="2" charset="-122"/>
                <a:cs typeface="Times New Roman" panose="02020603050405020304" pitchFamily="18" charset="0"/>
              </a:rPr>
              <a:t>sottogeneri</a:t>
            </a:r>
            <a:r>
              <a:rPr lang="hu-HU" sz="1800" dirty="0">
                <a:effectLst/>
                <a:latin typeface="Times New Roman" panose="02020603050405020304" pitchFamily="18" charset="0"/>
                <a:ea typeface="SimSun" panose="02010600030101010101" pitchFamily="2" charset="-122"/>
                <a:cs typeface="Times New Roman" panose="02020603050405020304" pitchFamily="18" charset="0"/>
              </a:rPr>
              <a:t>:</a:t>
            </a:r>
          </a:p>
          <a:p>
            <a:pPr marL="0" indent="0" algn="just">
              <a:lnSpc>
                <a:spcPct val="115000"/>
              </a:lnSpc>
              <a:spcAft>
                <a:spcPts val="1000"/>
              </a:spcAft>
              <a:buNone/>
            </a:pPr>
            <a:r>
              <a:rPr lang="it-IT" sz="1800" dirty="0">
                <a:effectLst/>
                <a:latin typeface="Times New Roman" panose="02020603050405020304" pitchFamily="18" charset="0"/>
                <a:ea typeface="SimSun" panose="02010600030101010101" pitchFamily="2" charset="-122"/>
                <a:cs typeface="font871"/>
              </a:rPr>
              <a:t>(2) </a:t>
            </a:r>
            <a:r>
              <a:rPr lang="it-IT" sz="1800" i="1" dirty="0">
                <a:effectLst/>
                <a:latin typeface="Times New Roman" panose="02020603050405020304" pitchFamily="18" charset="0"/>
                <a:ea typeface="SimSun" panose="02010600030101010101" pitchFamily="2" charset="-122"/>
                <a:cs typeface="font871"/>
              </a:rPr>
              <a:t>rivelazioni che </a:t>
            </a:r>
            <a:r>
              <a:rPr lang="it-IT" sz="1800" i="1" u="sng" dirty="0">
                <a:effectLst/>
                <a:latin typeface="Times New Roman" panose="02020603050405020304" pitchFamily="18" charset="0"/>
                <a:ea typeface="SimSun" panose="02010600030101010101" pitchFamily="2" charset="-122"/>
                <a:cs typeface="font871"/>
              </a:rPr>
              <a:t>non</a:t>
            </a:r>
            <a:r>
              <a:rPr lang="it-IT" sz="1800" i="1" dirty="0">
                <a:effectLst/>
                <a:latin typeface="Times New Roman" panose="02020603050405020304" pitchFamily="18" charset="0"/>
                <a:ea typeface="SimSun" panose="02010600030101010101" pitchFamily="2" charset="-122"/>
                <a:cs typeface="font871"/>
              </a:rPr>
              <a:t> raccontano un viaggio</a:t>
            </a:r>
            <a:r>
              <a:rPr lang="it-IT" sz="1800" dirty="0">
                <a:effectLst/>
                <a:latin typeface="Times New Roman" panose="02020603050405020304" pitchFamily="18" charset="0"/>
                <a:ea typeface="SimSun" panose="02010600030101010101" pitchFamily="2" charset="-122"/>
                <a:cs typeface="font871"/>
              </a:rPr>
              <a:t>.</a:t>
            </a:r>
            <a:r>
              <a:rPr lang="it-IT" sz="1800" i="1" dirty="0">
                <a:effectLst/>
                <a:latin typeface="Times New Roman" panose="02020603050405020304" pitchFamily="18" charset="0"/>
                <a:ea typeface="SimSun" panose="02010600030101010101" pitchFamily="2" charset="-122"/>
                <a:cs typeface="font871"/>
              </a:rPr>
              <a:t> </a:t>
            </a:r>
            <a:endParaRPr lang="hu-HU" sz="1800" i="1" dirty="0">
              <a:effectLst/>
              <a:latin typeface="Times New Roman" panose="02020603050405020304" pitchFamily="18" charset="0"/>
              <a:ea typeface="SimSun" panose="02010600030101010101" pitchFamily="2" charset="-122"/>
              <a:cs typeface="font871"/>
            </a:endParaRPr>
          </a:p>
          <a:p>
            <a:pPr marL="0" indent="0" algn="just">
              <a:lnSpc>
                <a:spcPct val="115000"/>
              </a:lnSpc>
              <a:spcAft>
                <a:spcPts val="1000"/>
              </a:spcAft>
              <a:buNone/>
            </a:pPr>
            <a:r>
              <a:rPr lang="it-IT" sz="1800" dirty="0">
                <a:effectLst/>
                <a:latin typeface="Times New Roman" panose="02020603050405020304" pitchFamily="18" charset="0"/>
                <a:ea typeface="SimSun" panose="02010600030101010101" pitchFamily="2" charset="-122"/>
                <a:cs typeface="font871"/>
              </a:rPr>
              <a:t>(3) </a:t>
            </a:r>
            <a:r>
              <a:rPr lang="it-IT" sz="1800" i="1" dirty="0">
                <a:effectLst/>
                <a:latin typeface="Times New Roman" panose="02020603050405020304" pitchFamily="18" charset="0"/>
                <a:ea typeface="SimSun" panose="02010600030101010101" pitchFamily="2" charset="-122"/>
                <a:cs typeface="font871"/>
              </a:rPr>
              <a:t>le narrazioni dei </a:t>
            </a:r>
            <a:r>
              <a:rPr lang="it-IT" sz="1800" i="1" u="sng" dirty="0">
                <a:effectLst/>
                <a:latin typeface="Times New Roman" panose="02020603050405020304" pitchFamily="18" charset="0"/>
                <a:ea typeface="SimSun" panose="02010600030101010101" pitchFamily="2" charset="-122"/>
                <a:cs typeface="font871"/>
              </a:rPr>
              <a:t>viaggi con deviazione oltremondana</a:t>
            </a:r>
            <a:r>
              <a:rPr lang="it-IT" sz="1800" dirty="0">
                <a:effectLst/>
                <a:latin typeface="Times New Roman" panose="02020603050405020304" pitchFamily="18" charset="0"/>
                <a:ea typeface="SimSun" panose="02010600030101010101" pitchFamily="2" charset="-122"/>
                <a:cs typeface="font871"/>
              </a:rPr>
              <a:t>, come </a:t>
            </a:r>
            <a:r>
              <a:rPr lang="it-IT" sz="1800" i="1" dirty="0">
                <a:effectLst/>
                <a:latin typeface="Times New Roman" panose="02020603050405020304" pitchFamily="18" charset="0"/>
                <a:ea typeface="SimSun" panose="02010600030101010101" pitchFamily="2" charset="-122"/>
                <a:cs typeface="font871"/>
              </a:rPr>
              <a:t>la Navigazione di San Brandano</a:t>
            </a:r>
            <a:r>
              <a:rPr lang="it-IT" sz="1800" dirty="0">
                <a:effectLst/>
                <a:latin typeface="Times New Roman" panose="02020603050405020304" pitchFamily="18" charset="0"/>
                <a:ea typeface="SimSun" panose="02010600030101010101" pitchFamily="2" charset="-122"/>
                <a:cs typeface="font871"/>
              </a:rPr>
              <a:t>.</a:t>
            </a:r>
            <a:endParaRPr lang="hu-HU" sz="1800" dirty="0">
              <a:effectLst/>
              <a:latin typeface="Calibri" panose="020F0502020204030204" pitchFamily="34" charset="0"/>
              <a:ea typeface="SimSun" panose="02010600030101010101" pitchFamily="2" charset="-122"/>
              <a:cs typeface="font871"/>
            </a:endParaRPr>
          </a:p>
          <a:p>
            <a:pPr marL="0" indent="0">
              <a:buNone/>
            </a:pPr>
            <a:r>
              <a:rPr lang="hu-HU" sz="1800" dirty="0">
                <a:effectLst/>
                <a:latin typeface="Times New Roman" panose="02020603050405020304" pitchFamily="18" charset="0"/>
                <a:ea typeface="SimSun" panose="02010600030101010101" pitchFamily="2" charset="-122"/>
                <a:cs typeface="font871"/>
              </a:rPr>
              <a:t>.</a:t>
            </a:r>
            <a:endParaRPr lang="hu-HU" sz="1800" dirty="0">
              <a:effectLst/>
              <a:latin typeface="Calibri" panose="020F0502020204030204" pitchFamily="34" charset="0"/>
              <a:ea typeface="SimSun" panose="02010600030101010101" pitchFamily="2" charset="-122"/>
              <a:cs typeface="font871"/>
            </a:endParaRPr>
          </a:p>
          <a:p>
            <a:endParaRPr lang="hu-HU" dirty="0"/>
          </a:p>
        </p:txBody>
      </p:sp>
    </p:spTree>
    <p:extLst>
      <p:ext uri="{BB962C8B-B14F-4D97-AF65-F5344CB8AC3E}">
        <p14:creationId xmlns:p14="http://schemas.microsoft.com/office/powerpoint/2010/main" val="4150733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8B6DE52-08F3-8CA8-1EFB-0194565B1997}"/>
              </a:ext>
            </a:extLst>
          </p:cNvPr>
          <p:cNvSpPr>
            <a:spLocks noGrp="1"/>
          </p:cNvSpPr>
          <p:nvPr>
            <p:ph type="title"/>
          </p:nvPr>
        </p:nvSpPr>
        <p:spPr>
          <a:xfrm>
            <a:off x="457200" y="274638"/>
            <a:ext cx="8229600" cy="1143000"/>
          </a:xfrm>
        </p:spPr>
        <p:txBody>
          <a:bodyPr anchor="ctr">
            <a:normAutofit/>
          </a:bodyPr>
          <a:lstStyle/>
          <a:p>
            <a:pPr>
              <a:lnSpc>
                <a:spcPct val="90000"/>
              </a:lnSpc>
            </a:pPr>
            <a:r>
              <a:rPr lang="hu-HU" sz="3700" err="1"/>
              <a:t>Visioni</a:t>
            </a:r>
            <a:r>
              <a:rPr lang="hu-HU" sz="3700"/>
              <a:t> </a:t>
            </a:r>
            <a:r>
              <a:rPr lang="it-IT" sz="3700"/>
              <a:t>legate all’Irlanda, scritte in latino </a:t>
            </a:r>
            <a:endParaRPr lang="hu-HU" sz="3700"/>
          </a:p>
        </p:txBody>
      </p:sp>
      <p:sp>
        <p:nvSpPr>
          <p:cNvPr id="3" name="Tartalom helye 2">
            <a:extLst>
              <a:ext uri="{FF2B5EF4-FFF2-40B4-BE49-F238E27FC236}">
                <a16:creationId xmlns:a16="http://schemas.microsoft.com/office/drawing/2014/main" id="{B4DFF533-6C5E-2FCB-5A0F-31A7802073D3}"/>
              </a:ext>
            </a:extLst>
          </p:cNvPr>
          <p:cNvSpPr>
            <a:spLocks noGrp="1"/>
          </p:cNvSpPr>
          <p:nvPr>
            <p:ph sz="half" idx="1"/>
          </p:nvPr>
        </p:nvSpPr>
        <p:spPr>
          <a:xfrm>
            <a:off x="521677" y="1362860"/>
            <a:ext cx="3834299" cy="3413470"/>
          </a:xfrm>
        </p:spPr>
        <p:txBody>
          <a:bodyPr>
            <a:normAutofit/>
          </a:bodyPr>
          <a:lstStyle/>
          <a:p>
            <a:pPr marL="0" indent="0">
              <a:lnSpc>
                <a:spcPct val="90000"/>
              </a:lnSpc>
              <a:buNone/>
            </a:pPr>
            <a:r>
              <a:rPr lang="hu-HU" sz="2600" b="1" dirty="0">
                <a:latin typeface="Times New Roman" panose="02020603050405020304" pitchFamily="18" charset="0"/>
                <a:cs typeface="Times New Roman" panose="02020603050405020304" pitchFamily="18" charset="0"/>
              </a:rPr>
              <a:t>(1)</a:t>
            </a:r>
            <a:r>
              <a:rPr lang="it-IT" sz="2600" b="1" i="1" dirty="0">
                <a:latin typeface="Times New Roman" panose="02020603050405020304" pitchFamily="18" charset="0"/>
                <a:cs typeface="Times New Roman" panose="02020603050405020304" pitchFamily="18" charset="0"/>
              </a:rPr>
              <a:t>Visio Fursei</a:t>
            </a:r>
            <a:r>
              <a:rPr lang="hu-HU" sz="2600" b="1" i="1" dirty="0">
                <a:latin typeface="Times New Roman" panose="02020603050405020304" pitchFamily="18" charset="0"/>
                <a:cs typeface="Times New Roman" panose="02020603050405020304" pitchFamily="18" charset="0"/>
              </a:rPr>
              <a:t>: </a:t>
            </a:r>
            <a:r>
              <a:rPr lang="hu-HU" sz="2600" dirty="0" err="1">
                <a:effectLst/>
                <a:latin typeface="Times New Roman" panose="02020603050405020304" pitchFamily="18" charset="0"/>
                <a:cs typeface="Times New Roman" panose="02020603050405020304" pitchFamily="18" charset="0"/>
              </a:rPr>
              <a:t>Fursa</a:t>
            </a:r>
            <a:r>
              <a:rPr lang="hu-HU" sz="2600" dirty="0">
                <a:effectLst/>
                <a:latin typeface="Times New Roman" panose="02020603050405020304" pitchFamily="18" charset="0"/>
                <a:cs typeface="Times New Roman" panose="02020603050405020304" pitchFamily="18" charset="0"/>
              </a:rPr>
              <a:t>, † 650</a:t>
            </a:r>
            <a:r>
              <a:rPr lang="hu-HU" sz="2600" dirty="0">
                <a:latin typeface="Times New Roman" panose="02020603050405020304" pitchFamily="18" charset="0"/>
                <a:cs typeface="Times New Roman" panose="02020603050405020304" pitchFamily="18" charset="0"/>
              </a:rPr>
              <a:t> (</a:t>
            </a:r>
            <a:r>
              <a:rPr lang="it-IT" sz="2600" i="1" kern="50" dirty="0">
                <a:effectLst/>
                <a:latin typeface="Times New Roman" panose="02020603050405020304" pitchFamily="18" charset="0"/>
                <a:cs typeface="Times New Roman" panose="02020603050405020304" pitchFamily="18" charset="0"/>
              </a:rPr>
              <a:t>Vita prima sancti Fursei</a:t>
            </a:r>
            <a:r>
              <a:rPr lang="hu-HU" sz="2600" kern="50" dirty="0">
                <a:effectLst/>
                <a:latin typeface="Times New Roman" panose="02020603050405020304" pitchFamily="18" charset="0"/>
                <a:cs typeface="Times New Roman" panose="02020603050405020304" pitchFamily="18" charset="0"/>
              </a:rPr>
              <a:t>; </a:t>
            </a:r>
            <a:r>
              <a:rPr lang="hu-HU" sz="2600" kern="50" dirty="0" err="1">
                <a:effectLst/>
                <a:latin typeface="Times New Roman" panose="02020603050405020304" pitchFamily="18" charset="0"/>
                <a:cs typeface="Times New Roman" panose="02020603050405020304" pitchFamily="18" charset="0"/>
              </a:rPr>
              <a:t>Beda</a:t>
            </a:r>
            <a:r>
              <a:rPr lang="hu-HU" sz="2600" kern="50" dirty="0">
                <a:effectLst/>
                <a:latin typeface="Times New Roman" panose="02020603050405020304" pitchFamily="18" charset="0"/>
                <a:cs typeface="Times New Roman" panose="02020603050405020304" pitchFamily="18" charset="0"/>
              </a:rPr>
              <a:t> </a:t>
            </a:r>
            <a:r>
              <a:rPr lang="hu-HU" sz="2600" kern="50" dirty="0" err="1">
                <a:effectLst/>
                <a:latin typeface="Times New Roman" panose="02020603050405020304" pitchFamily="18" charset="0"/>
                <a:cs typeface="Times New Roman" panose="02020603050405020304" pitchFamily="18" charset="0"/>
              </a:rPr>
              <a:t>Venerabilis</a:t>
            </a:r>
            <a:r>
              <a:rPr lang="hu-HU" sz="2600" kern="50" dirty="0">
                <a:effectLst/>
                <a:latin typeface="Times New Roman" panose="02020603050405020304" pitchFamily="18" charset="0"/>
                <a:cs typeface="Times New Roman" panose="02020603050405020304" pitchFamily="18" charset="0"/>
              </a:rPr>
              <a:t>: </a:t>
            </a:r>
            <a:r>
              <a:rPr lang="hu-HU" sz="2600" kern="50" dirty="0" err="1">
                <a:effectLst/>
                <a:latin typeface="Times New Roman" panose="02020603050405020304" pitchFamily="18" charset="0"/>
                <a:cs typeface="Times New Roman" panose="02020603050405020304" pitchFamily="18" charset="0"/>
              </a:rPr>
              <a:t>Historia</a:t>
            </a:r>
            <a:r>
              <a:rPr lang="hu-HU" sz="2600" kern="50" dirty="0">
                <a:effectLst/>
                <a:latin typeface="Times New Roman" panose="02020603050405020304" pitchFamily="18" charset="0"/>
                <a:cs typeface="Times New Roman" panose="02020603050405020304" pitchFamily="18" charset="0"/>
              </a:rPr>
              <a:t> </a:t>
            </a:r>
            <a:r>
              <a:rPr lang="hu-HU" sz="2600" kern="50" dirty="0" err="1">
                <a:effectLst/>
                <a:latin typeface="Times New Roman" panose="02020603050405020304" pitchFamily="18" charset="0"/>
                <a:cs typeface="Times New Roman" panose="02020603050405020304" pitchFamily="18" charset="0"/>
              </a:rPr>
              <a:t>ecclesiastica</a:t>
            </a:r>
            <a:r>
              <a:rPr lang="hu-HU" sz="2600" kern="50" dirty="0">
                <a:effectLst/>
                <a:latin typeface="Times New Roman" panose="02020603050405020304" pitchFamily="18" charset="0"/>
                <a:cs typeface="Times New Roman" panose="02020603050405020304" pitchFamily="18" charset="0"/>
              </a:rPr>
              <a:t> </a:t>
            </a:r>
            <a:r>
              <a:rPr lang="hu-HU" sz="2600" kern="50" dirty="0" err="1">
                <a:effectLst/>
                <a:latin typeface="Times New Roman" panose="02020603050405020304" pitchFamily="18" charset="0"/>
                <a:cs typeface="Times New Roman" panose="02020603050405020304" pitchFamily="18" charset="0"/>
              </a:rPr>
              <a:t>gentis</a:t>
            </a:r>
            <a:r>
              <a:rPr lang="hu-HU" sz="2600" kern="50" dirty="0">
                <a:effectLst/>
                <a:latin typeface="Times New Roman" panose="02020603050405020304" pitchFamily="18" charset="0"/>
                <a:cs typeface="Times New Roman" panose="02020603050405020304" pitchFamily="18" charset="0"/>
              </a:rPr>
              <a:t> </a:t>
            </a:r>
            <a:r>
              <a:rPr lang="hu-HU" sz="2600" kern="50" dirty="0" err="1">
                <a:effectLst/>
                <a:latin typeface="Times New Roman" panose="02020603050405020304" pitchFamily="18" charset="0"/>
                <a:cs typeface="Times New Roman" panose="02020603050405020304" pitchFamily="18" charset="0"/>
              </a:rPr>
              <a:t>anglorum</a:t>
            </a:r>
            <a:r>
              <a:rPr lang="hu-HU" sz="2600" kern="50" dirty="0">
                <a:latin typeface="Times New Roman" panose="02020603050405020304" pitchFamily="18" charset="0"/>
                <a:cs typeface="Times New Roman" panose="02020603050405020304" pitchFamily="18" charset="0"/>
              </a:rPr>
              <a:t>, III 19</a:t>
            </a:r>
            <a:r>
              <a:rPr lang="hu-HU" sz="2600" dirty="0">
                <a:latin typeface="Times New Roman" panose="02020603050405020304" pitchFamily="18" charset="0"/>
                <a:cs typeface="Times New Roman" panose="02020603050405020304" pitchFamily="18" charset="0"/>
              </a:rPr>
              <a:t>)</a:t>
            </a:r>
          </a:p>
          <a:p>
            <a:pPr>
              <a:lnSpc>
                <a:spcPct val="90000"/>
              </a:lnSpc>
            </a:pPr>
            <a:endParaRPr lang="hu-HU" sz="2600" dirty="0"/>
          </a:p>
        </p:txBody>
      </p:sp>
      <p:pic>
        <p:nvPicPr>
          <p:cNvPr id="4" name="Kép 3">
            <a:extLst>
              <a:ext uri="{FF2B5EF4-FFF2-40B4-BE49-F238E27FC236}">
                <a16:creationId xmlns:a16="http://schemas.microsoft.com/office/drawing/2014/main" id="{2E41CC81-5FDE-970C-03DA-3E7ABFB17637}"/>
              </a:ext>
            </a:extLst>
          </p:cNvPr>
          <p:cNvPicPr>
            <a:picLocks noChangeAspect="1"/>
          </p:cNvPicPr>
          <p:nvPr/>
        </p:nvPicPr>
        <p:blipFill rotWithShape="1">
          <a:blip r:embed="rId2"/>
          <a:srcRect r="-1" b="17349"/>
          <a:stretch/>
        </p:blipFill>
        <p:spPr>
          <a:xfrm>
            <a:off x="5004048" y="1375435"/>
            <a:ext cx="3034680" cy="3400894"/>
          </a:xfrm>
          <a:prstGeom prst="rect">
            <a:avLst/>
          </a:prstGeom>
          <a:noFill/>
        </p:spPr>
      </p:pic>
    </p:spTree>
    <p:extLst>
      <p:ext uri="{BB962C8B-B14F-4D97-AF65-F5344CB8AC3E}">
        <p14:creationId xmlns:p14="http://schemas.microsoft.com/office/powerpoint/2010/main" val="4241951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C34BBF-6920-E397-37AF-62F77C2666AF}"/>
              </a:ext>
            </a:extLst>
          </p:cNvPr>
          <p:cNvSpPr>
            <a:spLocks noGrp="1"/>
          </p:cNvSpPr>
          <p:nvPr>
            <p:ph type="title"/>
          </p:nvPr>
        </p:nvSpPr>
        <p:spPr>
          <a:xfrm>
            <a:off x="457200" y="274638"/>
            <a:ext cx="8229600" cy="1143000"/>
          </a:xfrm>
        </p:spPr>
        <p:txBody>
          <a:bodyPr>
            <a:normAutofit fontScale="90000"/>
          </a:bodyPr>
          <a:lstStyle/>
          <a:p>
            <a:r>
              <a:rPr lang="hu-HU" dirty="0"/>
              <a:t>(2) </a:t>
            </a:r>
            <a:r>
              <a:rPr lang="it-IT" dirty="0"/>
              <a:t>Navigatio sancti Brendani</a:t>
            </a:r>
            <a:br>
              <a:rPr lang="it-IT" dirty="0"/>
            </a:br>
            <a:endParaRPr lang="en-US" dirty="0"/>
          </a:p>
        </p:txBody>
      </p:sp>
      <p:pic>
        <p:nvPicPr>
          <p:cNvPr id="5" name="Kép 4">
            <a:extLst>
              <a:ext uri="{FF2B5EF4-FFF2-40B4-BE49-F238E27FC236}">
                <a16:creationId xmlns:a16="http://schemas.microsoft.com/office/drawing/2014/main" id="{ED87EF10-32DB-1764-5F38-103EED139A62}"/>
              </a:ext>
            </a:extLst>
          </p:cNvPr>
          <p:cNvPicPr>
            <a:picLocks noChangeAspect="1"/>
          </p:cNvPicPr>
          <p:nvPr/>
        </p:nvPicPr>
        <p:blipFill rotWithShape="1">
          <a:blip r:embed="rId2"/>
          <a:srcRect t="8511" r="-2" b="13040"/>
          <a:stretch/>
        </p:blipFill>
        <p:spPr>
          <a:xfrm>
            <a:off x="457200" y="1600200"/>
            <a:ext cx="4038600" cy="4525963"/>
          </a:xfrm>
          <a:prstGeom prst="rect">
            <a:avLst/>
          </a:prstGeom>
          <a:noFill/>
        </p:spPr>
      </p:pic>
      <p:sp>
        <p:nvSpPr>
          <p:cNvPr id="4" name="Tartalom helye 3">
            <a:extLst>
              <a:ext uri="{FF2B5EF4-FFF2-40B4-BE49-F238E27FC236}">
                <a16:creationId xmlns:a16="http://schemas.microsoft.com/office/drawing/2014/main" id="{B8A8435A-D6AE-8033-C88F-5123CF696B8D}"/>
              </a:ext>
            </a:extLst>
          </p:cNvPr>
          <p:cNvSpPr>
            <a:spLocks noGrp="1"/>
          </p:cNvSpPr>
          <p:nvPr>
            <p:ph sz="half" idx="2"/>
          </p:nvPr>
        </p:nvSpPr>
        <p:spPr>
          <a:xfrm>
            <a:off x="4648200" y="1600200"/>
            <a:ext cx="4038600" cy="4525963"/>
          </a:xfrm>
        </p:spPr>
        <p:txBody>
          <a:bodyPr>
            <a:normAutofit fontScale="92500" lnSpcReduction="10000"/>
          </a:bodyPr>
          <a:lstStyle/>
          <a:p>
            <a:pPr>
              <a:lnSpc>
                <a:spcPct val="90000"/>
              </a:lnSpc>
            </a:pPr>
            <a:endParaRPr lang="hu-HU" sz="2200" dirty="0">
              <a:latin typeface="Times New Roman" panose="02020603050405020304" pitchFamily="18" charset="0"/>
              <a:cs typeface="Times New Roman" panose="02020603050405020304" pitchFamily="18" charset="0"/>
            </a:endParaRPr>
          </a:p>
          <a:p>
            <a:pPr>
              <a:lnSpc>
                <a:spcPct val="90000"/>
              </a:lnSpc>
            </a:pPr>
            <a:endParaRPr lang="hu-HU" sz="2400" dirty="0">
              <a:latin typeface="Times New Roman" panose="02020603050405020304" pitchFamily="18" charset="0"/>
              <a:cs typeface="Times New Roman" panose="02020603050405020304" pitchFamily="18" charset="0"/>
            </a:endParaRPr>
          </a:p>
          <a:p>
            <a:pPr>
              <a:lnSpc>
                <a:spcPct val="90000"/>
              </a:lnSpc>
            </a:pPr>
            <a:r>
              <a:rPr lang="hu-HU" sz="2400" dirty="0" err="1">
                <a:latin typeface="Times New Roman" panose="02020603050405020304" pitchFamily="18" charset="0"/>
                <a:cs typeface="Times New Roman" panose="02020603050405020304" pitchFamily="18" charset="0"/>
              </a:rPr>
              <a:t>Prosa</a:t>
            </a:r>
            <a:r>
              <a:rPr lang="hu-HU" sz="2400" dirty="0">
                <a:latin typeface="Times New Roman" panose="02020603050405020304" pitchFamily="18" charset="0"/>
                <a:cs typeface="Times New Roman" panose="02020603050405020304" pitchFamily="18" charset="0"/>
              </a:rPr>
              <a:t> </a:t>
            </a:r>
            <a:r>
              <a:rPr lang="hu-HU" sz="2400" dirty="0" err="1">
                <a:latin typeface="Times New Roman" panose="02020603050405020304" pitchFamily="18" charset="0"/>
                <a:cs typeface="Times New Roman" panose="02020603050405020304" pitchFamily="18" charset="0"/>
              </a:rPr>
              <a:t>latina</a:t>
            </a:r>
            <a:r>
              <a:rPr lang="hu-HU" sz="2400" dirty="0">
                <a:latin typeface="Times New Roman" panose="02020603050405020304" pitchFamily="18" charset="0"/>
                <a:cs typeface="Times New Roman" panose="02020603050405020304" pitchFamily="18" charset="0"/>
              </a:rPr>
              <a:t>, </a:t>
            </a:r>
            <a:r>
              <a:rPr lang="hu-HU" sz="2400" dirty="0" err="1">
                <a:latin typeface="Times New Roman" panose="02020603050405020304" pitchFamily="18" charset="0"/>
                <a:cs typeface="Times New Roman" panose="02020603050405020304" pitchFamily="18" charset="0"/>
              </a:rPr>
              <a:t>tramandata</a:t>
            </a:r>
            <a:r>
              <a:rPr lang="hu-HU" sz="2400" dirty="0">
                <a:latin typeface="Times New Roman" panose="02020603050405020304" pitchFamily="18" charset="0"/>
                <a:cs typeface="Times New Roman" panose="02020603050405020304" pitchFamily="18" charset="0"/>
              </a:rPr>
              <a:t> a partire dal </a:t>
            </a:r>
            <a:r>
              <a:rPr lang="hu-HU" sz="2400" dirty="0" err="1">
                <a:latin typeface="Times New Roman" panose="02020603050405020304" pitchFamily="18" charset="0"/>
                <a:cs typeface="Times New Roman" panose="02020603050405020304" pitchFamily="18" charset="0"/>
              </a:rPr>
              <a:t>secolo</a:t>
            </a:r>
            <a:r>
              <a:rPr lang="hu-HU" sz="2400" dirty="0">
                <a:latin typeface="Times New Roman" panose="02020603050405020304" pitchFamily="18" charset="0"/>
                <a:cs typeface="Times New Roman" panose="02020603050405020304" pitchFamily="18" charset="0"/>
              </a:rPr>
              <a:t> X, in </a:t>
            </a:r>
            <a:r>
              <a:rPr lang="it-IT" sz="2400" dirty="0">
                <a:latin typeface="Times New Roman" panose="02020603050405020304" pitchFamily="18" charset="0"/>
                <a:cs typeface="Times New Roman" panose="02020603050405020304" pitchFamily="18" charset="0"/>
              </a:rPr>
              <a:t>oltre 140 manoscritti, cui si aggiungano le riduzioni, i volgarizzamenti, le riscritture.</a:t>
            </a:r>
            <a:endParaRPr lang="hu-HU" sz="2400" dirty="0">
              <a:latin typeface="Times New Roman" panose="02020603050405020304" pitchFamily="18" charset="0"/>
              <a:cs typeface="Times New Roman" panose="02020603050405020304" pitchFamily="18" charset="0"/>
            </a:endParaRPr>
          </a:p>
          <a:p>
            <a:pPr>
              <a:lnSpc>
                <a:spcPct val="90000"/>
              </a:lnSpc>
            </a:pPr>
            <a:endParaRPr lang="hu-HU" sz="2400" dirty="0">
              <a:latin typeface="Times New Roman" panose="02020603050405020304" pitchFamily="18" charset="0"/>
              <a:cs typeface="Times New Roman" panose="02020603050405020304" pitchFamily="18" charset="0"/>
            </a:endParaRPr>
          </a:p>
          <a:p>
            <a:pPr>
              <a:lnSpc>
                <a:spcPct val="90000"/>
              </a:lnSpc>
            </a:pPr>
            <a:r>
              <a:rPr lang="hu-HU" sz="2400" dirty="0" err="1">
                <a:latin typeface="Times New Roman" panose="02020603050405020304" pitchFamily="18" charset="0"/>
                <a:cs typeface="Times New Roman" panose="02020603050405020304" pitchFamily="18" charset="0"/>
              </a:rPr>
              <a:t>Sottogenere</a:t>
            </a:r>
            <a:r>
              <a:rPr lang="hu-HU" sz="2400" dirty="0">
                <a:latin typeface="Times New Roman" panose="02020603050405020304" pitchFamily="18" charset="0"/>
                <a:cs typeface="Times New Roman" panose="02020603050405020304" pitchFamily="18" charset="0"/>
              </a:rPr>
              <a:t>: </a:t>
            </a:r>
            <a:r>
              <a:rPr lang="hu-HU" sz="2400" dirty="0" err="1">
                <a:latin typeface="Times New Roman" panose="02020603050405020304" pitchFamily="18" charset="0"/>
                <a:cs typeface="Times New Roman" panose="02020603050405020304" pitchFamily="18" charset="0"/>
              </a:rPr>
              <a:t>viaggio</a:t>
            </a:r>
            <a:r>
              <a:rPr lang="hu-HU" sz="2400" dirty="0">
                <a:latin typeface="Times New Roman" panose="02020603050405020304" pitchFamily="18" charset="0"/>
                <a:cs typeface="Times New Roman" panose="02020603050405020304" pitchFamily="18" charset="0"/>
              </a:rPr>
              <a:t> con </a:t>
            </a:r>
            <a:r>
              <a:rPr lang="hu-HU" sz="2400" dirty="0" err="1">
                <a:latin typeface="Times New Roman" panose="02020603050405020304" pitchFamily="18" charset="0"/>
                <a:cs typeface="Times New Roman" panose="02020603050405020304" pitchFamily="18" charset="0"/>
              </a:rPr>
              <a:t>deviazione</a:t>
            </a:r>
            <a:r>
              <a:rPr lang="hu-HU" sz="2400" dirty="0">
                <a:latin typeface="Times New Roman" panose="02020603050405020304" pitchFamily="18" charset="0"/>
                <a:cs typeface="Times New Roman" panose="02020603050405020304" pitchFamily="18" charset="0"/>
              </a:rPr>
              <a:t> </a:t>
            </a:r>
            <a:r>
              <a:rPr lang="hu-HU" sz="2400" dirty="0" err="1">
                <a:latin typeface="Times New Roman" panose="02020603050405020304" pitchFamily="18" charset="0"/>
                <a:cs typeface="Times New Roman" panose="02020603050405020304" pitchFamily="18" charset="0"/>
              </a:rPr>
              <a:t>oltremondana</a:t>
            </a:r>
            <a:br>
              <a:rPr lang="hu-HU" sz="2400" dirty="0">
                <a:latin typeface="Times New Roman" panose="02020603050405020304" pitchFamily="18" charset="0"/>
                <a:cs typeface="Times New Roman" panose="02020603050405020304" pitchFamily="18" charset="0"/>
              </a:rPr>
            </a:br>
            <a:endParaRPr lang="hu-HU" sz="3200" dirty="0">
              <a:latin typeface="Times New Roman" panose="02020603050405020304" pitchFamily="18" charset="0"/>
              <a:cs typeface="Times New Roman" panose="02020603050405020304" pitchFamily="18" charset="0"/>
            </a:endParaRPr>
          </a:p>
          <a:p>
            <a:pPr>
              <a:lnSpc>
                <a:spcPct val="90000"/>
              </a:lnSpc>
            </a:pPr>
            <a:endParaRPr lang="hu-HU" sz="1700" dirty="0">
              <a:latin typeface="Times New Roman" panose="02020603050405020304" pitchFamily="18" charset="0"/>
              <a:cs typeface="Times New Roman" panose="02020603050405020304" pitchFamily="18" charset="0"/>
            </a:endParaRPr>
          </a:p>
          <a:p>
            <a:pPr>
              <a:lnSpc>
                <a:spcPct val="90000"/>
              </a:lnSpc>
            </a:pPr>
            <a:r>
              <a:rPr lang="hu-HU" sz="1700" u="sng" dirty="0" err="1">
                <a:latin typeface="Times New Roman" panose="02020603050405020304" pitchFamily="18" charset="0"/>
                <a:cs typeface="Times New Roman" panose="02020603050405020304" pitchFamily="18" charset="0"/>
              </a:rPr>
              <a:t>Miniatura</a:t>
            </a:r>
            <a:r>
              <a:rPr lang="hu-HU" sz="1700" u="sng" dirty="0">
                <a:latin typeface="Times New Roman" panose="02020603050405020304" pitchFamily="18" charset="0"/>
                <a:cs typeface="Times New Roman" panose="02020603050405020304" pitchFamily="18" charset="0"/>
              </a:rPr>
              <a:t>: </a:t>
            </a:r>
            <a:r>
              <a:rPr lang="it-IT" sz="1700" dirty="0">
                <a:latin typeface="Times New Roman" panose="02020603050405020304" pitchFamily="18" charset="0"/>
                <a:cs typeface="Times New Roman" panose="02020603050405020304" pitchFamily="18" charset="0"/>
              </a:rPr>
              <a:t>La navigazione di Brandano in </a:t>
            </a:r>
            <a:r>
              <a:rPr lang="it-IT" sz="1700" i="1" dirty="0">
                <a:latin typeface="Times New Roman" panose="02020603050405020304" pitchFamily="18" charset="0"/>
                <a:cs typeface="Times New Roman" panose="02020603050405020304" pitchFamily="18" charset="0"/>
              </a:rPr>
              <a:t>Manuscriptum translationis Germanicae</a:t>
            </a:r>
            <a:r>
              <a:rPr lang="it-IT" sz="1700" dirty="0">
                <a:latin typeface="Times New Roman" panose="02020603050405020304" pitchFamily="18" charset="0"/>
                <a:cs typeface="Times New Roman" panose="02020603050405020304" pitchFamily="18" charset="0"/>
              </a:rPr>
              <a:t> (c. 1460)</a:t>
            </a:r>
            <a:endParaRPr lang="hu-HU"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725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E77D94-C332-5F2F-1637-6B8EE08EB20F}"/>
              </a:ext>
            </a:extLst>
          </p:cNvPr>
          <p:cNvSpPr>
            <a:spLocks noGrp="1"/>
          </p:cNvSpPr>
          <p:nvPr>
            <p:ph type="title"/>
          </p:nvPr>
        </p:nvSpPr>
        <p:spPr>
          <a:xfrm>
            <a:off x="457200" y="274638"/>
            <a:ext cx="8075240" cy="922114"/>
          </a:xfrm>
        </p:spPr>
        <p:txBody>
          <a:bodyPr>
            <a:normAutofit fontScale="90000"/>
          </a:bodyPr>
          <a:lstStyle/>
          <a:p>
            <a:r>
              <a:rPr lang="hu-HU" sz="2800" b="1" dirty="0"/>
              <a:t>(3) Visio </a:t>
            </a:r>
            <a:r>
              <a:rPr lang="hu-HU" sz="2800" b="1" dirty="0" err="1"/>
              <a:t>Tnugdali</a:t>
            </a:r>
            <a:r>
              <a:rPr lang="hu-HU" sz="2800" b="1" dirty="0"/>
              <a:t> (1149)</a:t>
            </a:r>
            <a:br>
              <a:rPr lang="hu-HU" sz="2800" dirty="0"/>
            </a:br>
            <a:r>
              <a:rPr lang="hu-HU" sz="2800" dirty="0"/>
              <a:t> </a:t>
            </a:r>
            <a:r>
              <a:rPr lang="hu-HU" sz="1600" dirty="0" err="1"/>
              <a:t>illustrazione</a:t>
            </a:r>
            <a:r>
              <a:rPr lang="hu-HU" sz="1600" dirty="0"/>
              <a:t> di Vince Boldog</a:t>
            </a:r>
            <a:br>
              <a:rPr lang="hu-HU" sz="2800" dirty="0"/>
            </a:br>
            <a:endParaRPr lang="hu-HU" sz="2800" dirty="0"/>
          </a:p>
        </p:txBody>
      </p:sp>
      <p:pic>
        <p:nvPicPr>
          <p:cNvPr id="4" name="Tartalom helye 3">
            <a:extLst>
              <a:ext uri="{FF2B5EF4-FFF2-40B4-BE49-F238E27FC236}">
                <a16:creationId xmlns:a16="http://schemas.microsoft.com/office/drawing/2014/main" id="{0EE07AAA-263F-9154-1FCE-1262A2EEEA41}"/>
              </a:ext>
            </a:extLst>
          </p:cNvPr>
          <p:cNvPicPr>
            <a:picLocks noGrp="1" noChangeAspect="1"/>
          </p:cNvPicPr>
          <p:nvPr>
            <p:ph idx="1"/>
          </p:nvPr>
        </p:nvPicPr>
        <p:blipFill>
          <a:blip r:embed="rId2"/>
          <a:stretch>
            <a:fillRect/>
          </a:stretch>
        </p:blipFill>
        <p:spPr>
          <a:xfrm>
            <a:off x="1187624" y="1052736"/>
            <a:ext cx="6918122" cy="4886003"/>
          </a:xfrm>
          <a:prstGeom prst="rect">
            <a:avLst/>
          </a:prstGeom>
        </p:spPr>
      </p:pic>
    </p:spTree>
    <p:extLst>
      <p:ext uri="{BB962C8B-B14F-4D97-AF65-F5344CB8AC3E}">
        <p14:creationId xmlns:p14="http://schemas.microsoft.com/office/powerpoint/2010/main" val="208666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9905AF4-DC2E-85F9-33DD-3606141E205C}"/>
              </a:ext>
            </a:extLst>
          </p:cNvPr>
          <p:cNvSpPr>
            <a:spLocks noGrp="1"/>
          </p:cNvSpPr>
          <p:nvPr>
            <p:ph type="title"/>
          </p:nvPr>
        </p:nvSpPr>
        <p:spPr/>
        <p:txBody>
          <a:bodyPr>
            <a:normAutofit/>
          </a:bodyPr>
          <a:lstStyle/>
          <a:p>
            <a:r>
              <a:rPr lang="hu-HU" sz="2400" b="1" dirty="0">
                <a:latin typeface="Times New Roman" panose="02020603050405020304" pitchFamily="18" charset="0"/>
                <a:cs typeface="Times New Roman" panose="02020603050405020304" pitchFamily="18" charset="0"/>
              </a:rPr>
              <a:t>(4) </a:t>
            </a:r>
            <a:r>
              <a:rPr lang="hu-HU" sz="2400" b="1" dirty="0" err="1">
                <a:latin typeface="Times New Roman" panose="02020603050405020304" pitchFamily="18" charset="0"/>
                <a:cs typeface="Times New Roman" panose="02020603050405020304" pitchFamily="18" charset="0"/>
              </a:rPr>
              <a:t>Tractatus</a:t>
            </a:r>
            <a:r>
              <a:rPr lang="hu-HU" sz="2400" b="1" dirty="0">
                <a:latin typeface="Times New Roman" panose="02020603050405020304" pitchFamily="18" charset="0"/>
                <a:cs typeface="Times New Roman" panose="02020603050405020304" pitchFamily="18" charset="0"/>
              </a:rPr>
              <a:t> de </a:t>
            </a:r>
            <a:r>
              <a:rPr lang="hu-HU" sz="2400" b="1" dirty="0" err="1">
                <a:latin typeface="Times New Roman" panose="02020603050405020304" pitchFamily="18" charset="0"/>
                <a:cs typeface="Times New Roman" panose="02020603050405020304" pitchFamily="18" charset="0"/>
              </a:rPr>
              <a:t>Purgatorio</a:t>
            </a:r>
            <a:r>
              <a:rPr lang="hu-HU" sz="2400" b="1" dirty="0">
                <a:latin typeface="Times New Roman" panose="02020603050405020304" pitchFamily="18" charset="0"/>
                <a:cs typeface="Times New Roman" panose="02020603050405020304" pitchFamily="18" charset="0"/>
              </a:rPr>
              <a:t> </a:t>
            </a:r>
            <a:r>
              <a:rPr lang="hu-HU" sz="2400" b="1" dirty="0" err="1">
                <a:latin typeface="Times New Roman" panose="02020603050405020304" pitchFamily="18" charset="0"/>
                <a:cs typeface="Times New Roman" panose="02020603050405020304" pitchFamily="18" charset="0"/>
              </a:rPr>
              <a:t>Sancti</a:t>
            </a:r>
            <a:r>
              <a:rPr lang="hu-HU" sz="2400" b="1" dirty="0">
                <a:latin typeface="Times New Roman" panose="02020603050405020304" pitchFamily="18" charset="0"/>
                <a:cs typeface="Times New Roman" panose="02020603050405020304" pitchFamily="18" charset="0"/>
              </a:rPr>
              <a:t> </a:t>
            </a:r>
            <a:r>
              <a:rPr lang="hu-HU" sz="2400" b="1" dirty="0" err="1">
                <a:latin typeface="Times New Roman" panose="02020603050405020304" pitchFamily="18" charset="0"/>
                <a:cs typeface="Times New Roman" panose="02020603050405020304" pitchFamily="18" charset="0"/>
              </a:rPr>
              <a:t>Patricii</a:t>
            </a:r>
            <a:r>
              <a:rPr lang="hu-HU" sz="2400" b="1" dirty="0">
                <a:latin typeface="Times New Roman" panose="02020603050405020304" pitchFamily="18" charset="0"/>
                <a:cs typeface="Times New Roman" panose="02020603050405020304" pitchFamily="18" charset="0"/>
              </a:rPr>
              <a:t> </a:t>
            </a:r>
            <a:r>
              <a:rPr lang="hu-HU" sz="2400" dirty="0">
                <a:latin typeface="Times New Roman" panose="02020603050405020304" pitchFamily="18" charset="0"/>
                <a:cs typeface="Times New Roman" panose="02020603050405020304" pitchFamily="18" charset="0"/>
              </a:rPr>
              <a:t>(primo </a:t>
            </a:r>
            <a:r>
              <a:rPr lang="hu-HU" sz="2400" dirty="0" err="1">
                <a:latin typeface="Times New Roman" panose="02020603050405020304" pitchFamily="18" charset="0"/>
                <a:cs typeface="Times New Roman" panose="02020603050405020304" pitchFamily="18" charset="0"/>
              </a:rPr>
              <a:t>testo</a:t>
            </a:r>
            <a:r>
              <a:rPr lang="hu-HU" sz="2400" dirty="0">
                <a:latin typeface="Times New Roman" panose="02020603050405020304" pitchFamily="18" charset="0"/>
                <a:cs typeface="Times New Roman" panose="02020603050405020304" pitchFamily="18" charset="0"/>
              </a:rPr>
              <a:t> </a:t>
            </a:r>
            <a:r>
              <a:rPr lang="hu-HU" sz="2400" dirty="0" err="1">
                <a:latin typeface="Times New Roman" panose="02020603050405020304" pitchFamily="18" charset="0"/>
                <a:cs typeface="Times New Roman" panose="02020603050405020304" pitchFamily="18" charset="0"/>
              </a:rPr>
              <a:t>latino</a:t>
            </a:r>
            <a:r>
              <a:rPr lang="hu-HU" sz="2400" dirty="0">
                <a:latin typeface="Times New Roman" panose="02020603050405020304" pitchFamily="18" charset="0"/>
                <a:cs typeface="Times New Roman" panose="02020603050405020304" pitchFamily="18" charset="0"/>
              </a:rPr>
              <a:t> da: H. di </a:t>
            </a:r>
            <a:r>
              <a:rPr lang="hu-HU" sz="2400" dirty="0" err="1">
                <a:latin typeface="Times New Roman" panose="02020603050405020304" pitchFamily="18" charset="0"/>
                <a:cs typeface="Times New Roman" panose="02020603050405020304" pitchFamily="18" charset="0"/>
              </a:rPr>
              <a:t>Saltrey</a:t>
            </a:r>
            <a:r>
              <a:rPr lang="hu-HU" sz="2400" dirty="0">
                <a:latin typeface="Times New Roman" panose="02020603050405020304" pitchFamily="18" charset="0"/>
                <a:cs typeface="Times New Roman" panose="02020603050405020304" pitchFamily="18" charset="0"/>
              </a:rPr>
              <a:t>, </a:t>
            </a:r>
            <a:r>
              <a:rPr lang="hu-HU" sz="2400" dirty="0" err="1">
                <a:latin typeface="Times New Roman" panose="02020603050405020304" pitchFamily="18" charset="0"/>
                <a:cs typeface="Times New Roman" panose="02020603050405020304" pitchFamily="18" charset="0"/>
              </a:rPr>
              <a:t>intorno</a:t>
            </a:r>
            <a:r>
              <a:rPr lang="hu-HU" sz="2400" dirty="0">
                <a:latin typeface="Times New Roman" panose="02020603050405020304" pitchFamily="18" charset="0"/>
                <a:cs typeface="Times New Roman" panose="02020603050405020304" pitchFamily="18" charset="0"/>
              </a:rPr>
              <a:t> a 1180)</a:t>
            </a:r>
            <a:br>
              <a:rPr lang="hu-HU" sz="2800" dirty="0">
                <a:latin typeface="Times New Roman" panose="02020603050405020304" pitchFamily="18" charset="0"/>
                <a:cs typeface="Times New Roman" panose="02020603050405020304" pitchFamily="18" charset="0"/>
              </a:rPr>
            </a:br>
            <a:r>
              <a:rPr lang="hu-HU" sz="1300" b="1" dirty="0" err="1">
                <a:latin typeface="Times New Roman" panose="02020603050405020304" pitchFamily="18" charset="0"/>
                <a:cs typeface="Times New Roman" panose="02020603050405020304" pitchFamily="18" charset="0"/>
              </a:rPr>
              <a:t>Miniatura</a:t>
            </a:r>
            <a:r>
              <a:rPr lang="hu-HU" sz="1300" b="1"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Morgan-</a:t>
            </a:r>
            <a:r>
              <a:rPr lang="en-US" sz="1300" dirty="0" err="1">
                <a:latin typeface="Times New Roman" panose="02020603050405020304" pitchFamily="18" charset="0"/>
                <a:cs typeface="Times New Roman" panose="02020603050405020304" pitchFamily="18" charset="0"/>
              </a:rPr>
              <a:t>Mâcon</a:t>
            </a:r>
            <a:r>
              <a:rPr lang="en-US" sz="1300" dirty="0">
                <a:latin typeface="Times New Roman" panose="02020603050405020304" pitchFamily="18" charset="0"/>
                <a:cs typeface="Times New Roman" panose="02020603050405020304" pitchFamily="18" charset="0"/>
              </a:rPr>
              <a:t>’ Golden Legend (New York: Library, Morgan Library, M.672-5, II, fol.178v) </a:t>
            </a:r>
            <a:endParaRPr lang="hu-HU" sz="1300" dirty="0">
              <a:latin typeface="Times New Roman" panose="02020603050405020304" pitchFamily="18" charset="0"/>
              <a:cs typeface="Times New Roman" panose="02020603050405020304" pitchFamily="18" charset="0"/>
            </a:endParaRPr>
          </a:p>
        </p:txBody>
      </p:sp>
      <p:pic>
        <p:nvPicPr>
          <p:cNvPr id="4" name="Tartalom helye 3">
            <a:extLst>
              <a:ext uri="{FF2B5EF4-FFF2-40B4-BE49-F238E27FC236}">
                <a16:creationId xmlns:a16="http://schemas.microsoft.com/office/drawing/2014/main" id="{B6C03657-8100-86A1-1DE5-1448672DD494}"/>
              </a:ext>
            </a:extLst>
          </p:cNvPr>
          <p:cNvPicPr>
            <a:picLocks noGrp="1" noChangeAspect="1"/>
          </p:cNvPicPr>
          <p:nvPr>
            <p:ph idx="1"/>
          </p:nvPr>
        </p:nvPicPr>
        <p:blipFill>
          <a:blip r:embed="rId2"/>
          <a:stretch>
            <a:fillRect/>
          </a:stretch>
        </p:blipFill>
        <p:spPr>
          <a:xfrm>
            <a:off x="1619672" y="1417638"/>
            <a:ext cx="6192688" cy="4954150"/>
          </a:xfrm>
          <a:prstGeom prst="rect">
            <a:avLst/>
          </a:prstGeom>
        </p:spPr>
      </p:pic>
    </p:spTree>
    <p:extLst>
      <p:ext uri="{BB962C8B-B14F-4D97-AF65-F5344CB8AC3E}">
        <p14:creationId xmlns:p14="http://schemas.microsoft.com/office/powerpoint/2010/main" val="115655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CA7F81-8B81-E15C-4BF7-901F20CFF76B}"/>
              </a:ext>
            </a:extLst>
          </p:cNvPr>
          <p:cNvSpPr>
            <a:spLocks noGrp="1"/>
          </p:cNvSpPr>
          <p:nvPr>
            <p:ph type="title"/>
          </p:nvPr>
        </p:nvSpPr>
        <p:spPr>
          <a:xfrm>
            <a:off x="457200" y="274638"/>
            <a:ext cx="8075240" cy="994122"/>
          </a:xfrm>
        </p:spPr>
        <p:txBody>
          <a:bodyPr/>
          <a:lstStyle/>
          <a:p>
            <a:r>
              <a:rPr lang="hu-HU" dirty="0" err="1"/>
              <a:t>Tipologia</a:t>
            </a:r>
            <a:r>
              <a:rPr lang="hu-HU" dirty="0"/>
              <a:t> </a:t>
            </a:r>
            <a:r>
              <a:rPr lang="hu-HU" dirty="0" err="1"/>
              <a:t>degli</a:t>
            </a:r>
            <a:r>
              <a:rPr lang="hu-HU" dirty="0"/>
              <a:t> e</a:t>
            </a:r>
            <a:r>
              <a:rPr lang="it-IT" dirty="0"/>
              <a:t>roi </a:t>
            </a:r>
            <a:r>
              <a:rPr lang="hu-HU" dirty="0" err="1"/>
              <a:t>delle</a:t>
            </a:r>
            <a:r>
              <a:rPr lang="hu-HU" dirty="0"/>
              <a:t> </a:t>
            </a:r>
            <a:r>
              <a:rPr lang="hu-HU" dirty="0" err="1"/>
              <a:t>visioni</a:t>
            </a:r>
            <a:endParaRPr lang="hu-HU" dirty="0"/>
          </a:p>
        </p:txBody>
      </p:sp>
      <p:sp>
        <p:nvSpPr>
          <p:cNvPr id="3" name="Tartalom helye 2">
            <a:extLst>
              <a:ext uri="{FF2B5EF4-FFF2-40B4-BE49-F238E27FC236}">
                <a16:creationId xmlns:a16="http://schemas.microsoft.com/office/drawing/2014/main" id="{C996D99D-6BF7-2487-B41B-4A85C8D110B5}"/>
              </a:ext>
            </a:extLst>
          </p:cNvPr>
          <p:cNvSpPr>
            <a:spLocks noGrp="1"/>
          </p:cNvSpPr>
          <p:nvPr>
            <p:ph idx="1"/>
          </p:nvPr>
        </p:nvSpPr>
        <p:spPr/>
        <p:txBody>
          <a:bodyPr>
            <a:normAutofit fontScale="62500" lnSpcReduction="20000"/>
          </a:bodyPr>
          <a:lstStyle/>
          <a:p>
            <a:pPr algn="just">
              <a:lnSpc>
                <a:spcPct val="115000"/>
              </a:lnSpc>
              <a:spcAft>
                <a:spcPts val="1000"/>
              </a:spcAft>
            </a:pPr>
            <a:r>
              <a:rPr lang="it-IT" sz="3200" kern="50" dirty="0">
                <a:effectLst/>
                <a:latin typeface="Times New Roman" panose="02020603050405020304" pitchFamily="18" charset="0"/>
                <a:ea typeface="Times New Roman" panose="02020603050405020304" pitchFamily="18" charset="0"/>
                <a:cs typeface="font871"/>
              </a:rPr>
              <a:t>(</a:t>
            </a:r>
            <a:r>
              <a:rPr lang="hu-HU" sz="3200" kern="50" dirty="0">
                <a:effectLst/>
                <a:latin typeface="Times New Roman" panose="02020603050405020304" pitchFamily="18" charset="0"/>
                <a:ea typeface="Times New Roman" panose="02020603050405020304" pitchFamily="18" charset="0"/>
                <a:cs typeface="font871"/>
              </a:rPr>
              <a:t>A</a:t>
            </a:r>
            <a:r>
              <a:rPr lang="it-IT" sz="3200" kern="50" dirty="0">
                <a:effectLst/>
                <a:latin typeface="Times New Roman" panose="02020603050405020304" pitchFamily="18" charset="0"/>
                <a:ea typeface="Times New Roman" panose="02020603050405020304" pitchFamily="18" charset="0"/>
                <a:cs typeface="font871"/>
              </a:rPr>
              <a:t>) un</a:t>
            </a:r>
            <a:r>
              <a:rPr lang="it-IT" sz="3200" b="1" kern="50" dirty="0">
                <a:effectLst/>
                <a:latin typeface="Times New Roman" panose="02020603050405020304" pitchFamily="18" charset="0"/>
                <a:ea typeface="Times New Roman" panose="02020603050405020304" pitchFamily="18" charset="0"/>
                <a:cs typeface="font871"/>
              </a:rPr>
              <a:t> </a:t>
            </a:r>
            <a:r>
              <a:rPr lang="it-IT" sz="3200" b="1" i="1" kern="50" dirty="0">
                <a:effectLst/>
                <a:latin typeface="Times New Roman" panose="02020603050405020304" pitchFamily="18" charset="0"/>
                <a:ea typeface="Times New Roman" panose="02020603050405020304" pitchFamily="18" charset="0"/>
                <a:cs typeface="font871"/>
              </a:rPr>
              <a:t>eletto</a:t>
            </a:r>
            <a:r>
              <a:rPr lang="it-IT" sz="3200" kern="50" dirty="0">
                <a:effectLst/>
                <a:latin typeface="Times New Roman" panose="02020603050405020304" pitchFamily="18" charset="0"/>
                <a:ea typeface="Times New Roman" panose="02020603050405020304" pitchFamily="18" charset="0"/>
                <a:cs typeface="font871"/>
              </a:rPr>
              <a:t>: colui che, per i propri meriti, è stato ritenuto degno da Dio di vedere l’aldilà mentre è ancora in vita, di ricevere una rivelazione escatologica cosmica e/o politica e di divenire il profeta di queste verità nascoste ai viventi. Questo è il modello biblico, apocalittico, che vale per </a:t>
            </a:r>
            <a:r>
              <a:rPr lang="it-IT" sz="3200" u="sng" kern="50" dirty="0">
                <a:effectLst/>
                <a:latin typeface="Times New Roman" panose="02020603050405020304" pitchFamily="18" charset="0"/>
                <a:ea typeface="Times New Roman" panose="02020603050405020304" pitchFamily="18" charset="0"/>
                <a:cs typeface="font871"/>
              </a:rPr>
              <a:t>il </a:t>
            </a:r>
            <a:r>
              <a:rPr lang="it-IT" sz="3200" b="1" u="sng" kern="50" dirty="0">
                <a:effectLst/>
                <a:latin typeface="Times New Roman" panose="02020603050405020304" pitchFamily="18" charset="0"/>
                <a:ea typeface="Times New Roman" panose="02020603050405020304" pitchFamily="18" charset="0"/>
                <a:cs typeface="font871"/>
              </a:rPr>
              <a:t>monaco Fursa</a:t>
            </a:r>
            <a:r>
              <a:rPr lang="it-IT" sz="3200" b="1" kern="50" dirty="0">
                <a:effectLst/>
                <a:latin typeface="Times New Roman" panose="02020603050405020304" pitchFamily="18" charset="0"/>
                <a:ea typeface="Times New Roman" panose="02020603050405020304" pitchFamily="18" charset="0"/>
                <a:cs typeface="font871"/>
              </a:rPr>
              <a:t> </a:t>
            </a:r>
            <a:r>
              <a:rPr lang="it-IT" sz="3200" kern="50" dirty="0">
                <a:effectLst/>
                <a:latin typeface="Times New Roman" panose="02020603050405020304" pitchFamily="18" charset="0"/>
                <a:ea typeface="Times New Roman" panose="02020603050405020304" pitchFamily="18" charset="0"/>
                <a:cs typeface="font871"/>
              </a:rPr>
              <a:t>che riceve le sue visioni nella prima metà del settimo secolo. </a:t>
            </a:r>
            <a:endParaRPr lang="hu-HU" sz="2800" dirty="0">
              <a:effectLst/>
              <a:latin typeface="Calibri" panose="020F0502020204030204" pitchFamily="34" charset="0"/>
              <a:ea typeface="SimSun" panose="02010600030101010101" pitchFamily="2" charset="-122"/>
              <a:cs typeface="font871"/>
            </a:endParaRPr>
          </a:p>
          <a:p>
            <a:pPr algn="just">
              <a:lnSpc>
                <a:spcPct val="115000"/>
              </a:lnSpc>
              <a:spcAft>
                <a:spcPts val="1000"/>
              </a:spcAft>
            </a:pPr>
            <a:r>
              <a:rPr lang="it-IT" sz="3200" kern="50" dirty="0">
                <a:effectLst/>
                <a:latin typeface="Times New Roman" panose="02020603050405020304" pitchFamily="18" charset="0"/>
                <a:ea typeface="Times New Roman" panose="02020603050405020304" pitchFamily="18" charset="0"/>
                <a:cs typeface="font871"/>
              </a:rPr>
              <a:t>(</a:t>
            </a:r>
            <a:r>
              <a:rPr lang="hu-HU" sz="3200" kern="50" dirty="0">
                <a:effectLst/>
                <a:latin typeface="Times New Roman" panose="02020603050405020304" pitchFamily="18" charset="0"/>
                <a:ea typeface="Times New Roman" panose="02020603050405020304" pitchFamily="18" charset="0"/>
                <a:cs typeface="font871"/>
              </a:rPr>
              <a:t>B</a:t>
            </a:r>
            <a:r>
              <a:rPr lang="it-IT" sz="3200" kern="50" dirty="0">
                <a:effectLst/>
                <a:latin typeface="Times New Roman" panose="02020603050405020304" pitchFamily="18" charset="0"/>
                <a:ea typeface="Times New Roman" panose="02020603050405020304" pitchFamily="18" charset="0"/>
                <a:cs typeface="font871"/>
              </a:rPr>
              <a:t>) </a:t>
            </a:r>
            <a:r>
              <a:rPr lang="it-IT" sz="3200" dirty="0">
                <a:effectLst/>
                <a:latin typeface="Times New Roman" panose="02020603050405020304" pitchFamily="18" charset="0"/>
                <a:ea typeface="Times New Roman" panose="02020603050405020304" pitchFamily="18" charset="0"/>
                <a:cs typeface="font871"/>
              </a:rPr>
              <a:t>un </a:t>
            </a:r>
            <a:r>
              <a:rPr lang="it-IT" sz="3200" b="1" i="1" dirty="0">
                <a:effectLst/>
                <a:latin typeface="Times New Roman" panose="02020603050405020304" pitchFamily="18" charset="0"/>
                <a:ea typeface="Times New Roman" panose="02020603050405020304" pitchFamily="18" charset="0"/>
                <a:cs typeface="font871"/>
              </a:rPr>
              <a:t>morto apparente</a:t>
            </a:r>
            <a:r>
              <a:rPr lang="it-IT" sz="3200" dirty="0">
                <a:effectLst/>
                <a:latin typeface="Times New Roman" panose="02020603050405020304" pitchFamily="18" charset="0"/>
                <a:ea typeface="Times New Roman" panose="02020603050405020304" pitchFamily="18" charset="0"/>
                <a:cs typeface="font871"/>
              </a:rPr>
              <a:t>. Questa è la cornice più frequente delle visioni medievali, in cui il protagonista si ammala oppure resta vittima di un incidente, e mentre il corpo giace privo di sensi per qualche giorno, la sua anima è accompagnata nell’aldilà da un angelo o da un santo. Questo succede </a:t>
            </a:r>
            <a:r>
              <a:rPr lang="it-IT" sz="3200" b="1" dirty="0">
                <a:effectLst/>
                <a:latin typeface="Times New Roman" panose="02020603050405020304" pitchFamily="18" charset="0"/>
                <a:ea typeface="Times New Roman" panose="02020603050405020304" pitchFamily="18" charset="0"/>
                <a:cs typeface="font871"/>
              </a:rPr>
              <a:t>a </a:t>
            </a:r>
            <a:r>
              <a:rPr lang="it-IT" sz="3200" b="1" u="sng" dirty="0">
                <a:effectLst/>
                <a:latin typeface="Times New Roman" panose="02020603050405020304" pitchFamily="18" charset="0"/>
                <a:ea typeface="Times New Roman" panose="02020603050405020304" pitchFamily="18" charset="0"/>
                <a:cs typeface="font871"/>
              </a:rPr>
              <a:t>Tundalo, un cavaliere mondano</a:t>
            </a:r>
            <a:r>
              <a:rPr lang="it-IT" sz="3200" dirty="0">
                <a:effectLst/>
                <a:latin typeface="Times New Roman" panose="02020603050405020304" pitchFamily="18" charset="0"/>
                <a:ea typeface="Times New Roman" panose="02020603050405020304" pitchFamily="18" charset="0"/>
                <a:cs typeface="font871"/>
              </a:rPr>
              <a:t>, incline alla rabbia, che nel corso del suo tragitto ha modo di provare alcuni dei supplizi purificandosi dei peccati. </a:t>
            </a:r>
            <a:endParaRPr lang="hu-HU" sz="2800" dirty="0">
              <a:effectLst/>
              <a:latin typeface="Calibri" panose="020F0502020204030204" pitchFamily="34" charset="0"/>
              <a:ea typeface="SimSun" panose="02010600030101010101" pitchFamily="2" charset="-122"/>
              <a:cs typeface="font871"/>
            </a:endParaRPr>
          </a:p>
          <a:p>
            <a:endParaRPr lang="hu-HU" dirty="0"/>
          </a:p>
        </p:txBody>
      </p:sp>
    </p:spTree>
    <p:extLst>
      <p:ext uri="{BB962C8B-B14F-4D97-AF65-F5344CB8AC3E}">
        <p14:creationId xmlns:p14="http://schemas.microsoft.com/office/powerpoint/2010/main" val="87215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1F636BA-07DA-A3F6-81A5-58675EBB4925}"/>
              </a:ext>
            </a:extLst>
          </p:cNvPr>
          <p:cNvSpPr>
            <a:spLocks noGrp="1"/>
          </p:cNvSpPr>
          <p:nvPr>
            <p:ph type="title"/>
          </p:nvPr>
        </p:nvSpPr>
        <p:spPr/>
        <p:txBody>
          <a:bodyPr>
            <a:normAutofit/>
          </a:bodyPr>
          <a:lstStyle/>
          <a:p>
            <a:r>
              <a:rPr lang="hu-HU" sz="2400" b="1" dirty="0"/>
              <a:t>(C) </a:t>
            </a:r>
            <a:r>
              <a:rPr lang="hu-HU" sz="2400" b="1" dirty="0" err="1"/>
              <a:t>l’eroe</a:t>
            </a:r>
            <a:r>
              <a:rPr lang="hu-HU" sz="2400" b="1" dirty="0"/>
              <a:t> </a:t>
            </a:r>
            <a:r>
              <a:rPr lang="hu-HU" sz="2400" b="1" dirty="0" err="1"/>
              <a:t>cercatore</a:t>
            </a:r>
            <a:endParaRPr lang="hu-HU" sz="2400" b="1" dirty="0"/>
          </a:p>
        </p:txBody>
      </p:sp>
      <p:sp>
        <p:nvSpPr>
          <p:cNvPr id="3" name="Tartalom helye 2">
            <a:extLst>
              <a:ext uri="{FF2B5EF4-FFF2-40B4-BE49-F238E27FC236}">
                <a16:creationId xmlns:a16="http://schemas.microsoft.com/office/drawing/2014/main" id="{6D1B07B2-1A03-F8B3-9C6D-33111F6BBD26}"/>
              </a:ext>
            </a:extLst>
          </p:cNvPr>
          <p:cNvSpPr>
            <a:spLocks noGrp="1"/>
          </p:cNvSpPr>
          <p:nvPr>
            <p:ph idx="1"/>
          </p:nvPr>
        </p:nvSpPr>
        <p:spPr/>
        <p:txBody>
          <a:bodyPr>
            <a:normAutofit fontScale="92500" lnSpcReduction="20000"/>
          </a:bodyPr>
          <a:lstStyle/>
          <a:p>
            <a:pPr marL="342900" marR="0" lvl="0" indent="449580" algn="just" defTabSz="914400" rtl="0" eaLnBrk="1" fontAlgn="auto" latinLnBrk="0" hangingPunct="1">
              <a:lnSpc>
                <a:spcPct val="115000"/>
              </a:lnSpc>
              <a:spcBef>
                <a:spcPct val="20000"/>
              </a:spcBef>
              <a:spcAft>
                <a:spcPts val="0"/>
              </a:spcAft>
              <a:buClrTx/>
              <a:buSzTx/>
              <a:buFont typeface="Arial" panose="020B0604020202020204" pitchFamily="34" charset="0"/>
              <a:buChar char="•"/>
              <a:tabLst/>
              <a:defRPr/>
            </a:pPr>
            <a:r>
              <a:rPr kumimoji="0" lang="it-IT" sz="2400" b="0" i="0" u="none"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c.1) Fanno parte di questo tipo coloro che</a:t>
            </a:r>
            <a:r>
              <a:rPr kumimoji="0" lang="it-IT" sz="2400" b="0" u="none"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sono </a:t>
            </a:r>
            <a:r>
              <a:rPr kumimoji="0" lang="it-IT" sz="2400" b="1" i="1" u="none"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motivati dalla sete di conoscenza</a:t>
            </a:r>
            <a:r>
              <a:rPr kumimoji="0" lang="it-IT" sz="2400" b="0" i="0" u="none"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al pari di Ulisse, intraprendono il viaggio con il corpo e con lo scopo di raggiungere il paradiso terrestre oltre i confini del mondo conosciuto. </a:t>
            </a:r>
            <a:r>
              <a:rPr kumimoji="0" lang="it-IT" sz="2400" b="0" i="0"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Così fa </a:t>
            </a:r>
            <a:r>
              <a:rPr kumimoji="0" lang="it-IT" sz="2400" b="1" i="0" u="sng"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l’abate San Brandano</a:t>
            </a:r>
            <a:r>
              <a:rPr kumimoji="0" lang="it-IT" sz="2400" b="1" i="0" u="none"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it-IT" sz="2400" b="0" i="0" u="none" strike="noStrike" kern="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che, spintosi alla ricerca della «Terra promessa ai Santi», vaga tra le isole dell’inferno e del paradiso sull’Oceano Atlantico. </a:t>
            </a:r>
            <a:endParaRPr kumimoji="0" lang="hu-HU" sz="2400" b="0" i="0" u="none" strike="noStrike" kern="5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342900" marR="0" lvl="0" indent="450215" algn="just" defTabSz="914400" rtl="0" eaLnBrk="1" fontAlgn="auto" latinLnBrk="0" hangingPunct="1">
              <a:lnSpc>
                <a:spcPct val="115000"/>
              </a:lnSpc>
              <a:spcBef>
                <a:spcPct val="20000"/>
              </a:spcBef>
              <a:spcAft>
                <a:spcPts val="60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c.2) I </a:t>
            </a:r>
            <a:r>
              <a:rPr kumimoji="0" lang="it-IT"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viaggiatori penitenti</a:t>
            </a:r>
            <a:r>
              <a:rPr kumimoji="0" lang="it-IT"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it-IT"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troveranno un accesso all’Oltretomba con il rinvenimento del sito sacro del </a:t>
            </a:r>
            <a:r>
              <a:rPr kumimoji="0" lang="it-IT"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Purgatorio di san Patrizio</a:t>
            </a:r>
            <a:r>
              <a:rPr kumimoji="0" lang="it-IT"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Molti penitenti vengono in pellegrinaggio presso questa caverna angusta considerata l’ingresso terreno dell’aldilà, seguendo il racconto del cavaliere Owein – tra cui anche due cavalieri ungheresi  – per purgarsi dai peccati e avere visioni ultraterrene dopo essersi sottoposti a un severo digiuno e a una preparazione rituale. </a:t>
            </a:r>
            <a:endParaRPr kumimoji="0" lang="hu-HU" sz="24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endParaRPr lang="hu-HU" dirty="0"/>
          </a:p>
        </p:txBody>
      </p:sp>
    </p:spTree>
    <p:extLst>
      <p:ext uri="{BB962C8B-B14F-4D97-AF65-F5344CB8AC3E}">
        <p14:creationId xmlns:p14="http://schemas.microsoft.com/office/powerpoint/2010/main" val="2777363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E0670209-1E94-ECC9-A33F-B427867D265A}"/>
              </a:ext>
            </a:extLst>
          </p:cNvPr>
          <p:cNvSpPr txBox="1"/>
          <p:nvPr/>
        </p:nvSpPr>
        <p:spPr>
          <a:xfrm>
            <a:off x="539552" y="764704"/>
            <a:ext cx="8064896" cy="5586979"/>
          </a:xfrm>
          <a:prstGeom prst="rect">
            <a:avLst/>
          </a:prstGeom>
          <a:noFill/>
        </p:spPr>
        <p:txBody>
          <a:bodyPr wrap="square">
            <a:spAutoFit/>
          </a:bodyPr>
          <a:lstStyle/>
          <a:p>
            <a:pPr indent="450215" algn="just">
              <a:lnSpc>
                <a:spcPct val="115000"/>
              </a:lnSpc>
              <a:spcAft>
                <a:spcPts val="600"/>
              </a:spcAft>
            </a:pPr>
            <a:r>
              <a:rPr lang="it-IT" sz="2400" b="1" dirty="0">
                <a:effectLst/>
                <a:latin typeface="Times New Roman" panose="02020603050405020304" pitchFamily="18" charset="0"/>
                <a:ea typeface="Times New Roman" panose="02020603050405020304" pitchFamily="18" charset="0"/>
                <a:cs typeface="font871"/>
              </a:rPr>
              <a:t>Il pellegrino della </a:t>
            </a:r>
            <a:r>
              <a:rPr lang="it-IT" sz="2400" b="1" i="1" dirty="0">
                <a:effectLst/>
                <a:latin typeface="Times New Roman" panose="02020603050405020304" pitchFamily="18" charset="0"/>
                <a:ea typeface="Times New Roman" panose="02020603050405020304" pitchFamily="18" charset="0"/>
                <a:cs typeface="font871"/>
              </a:rPr>
              <a:t>Commedia </a:t>
            </a:r>
            <a:r>
              <a:rPr lang="it-IT" sz="2400" dirty="0">
                <a:effectLst/>
                <a:latin typeface="Times New Roman" panose="02020603050405020304" pitchFamily="18" charset="0"/>
                <a:ea typeface="Times New Roman" panose="02020603050405020304" pitchFamily="18" charset="0"/>
                <a:cs typeface="font871"/>
              </a:rPr>
              <a:t>si giova di più modelli della tradizione: “l’altro viaggio” che deve tenere Dante – attraverso Inferno e Purgatorio – è reso </a:t>
            </a:r>
            <a:r>
              <a:rPr lang="it-IT" sz="2400" i="1" dirty="0">
                <a:effectLst/>
                <a:latin typeface="Times New Roman" panose="02020603050405020304" pitchFamily="18" charset="0"/>
                <a:ea typeface="Times New Roman" panose="02020603050405020304" pitchFamily="18" charset="0"/>
                <a:cs typeface="font871"/>
              </a:rPr>
              <a:t>necessario</a:t>
            </a:r>
            <a:r>
              <a:rPr lang="it-IT" sz="2400" dirty="0">
                <a:effectLst/>
                <a:latin typeface="Times New Roman" panose="02020603050405020304" pitchFamily="18" charset="0"/>
                <a:ea typeface="Times New Roman" panose="02020603050405020304" pitchFamily="18" charset="0"/>
                <a:cs typeface="font871"/>
              </a:rPr>
              <a:t> dal suo smarrimento, cioè dal peccato individuale, ed è reso</a:t>
            </a:r>
            <a:r>
              <a:rPr lang="it-IT" sz="2400" i="1" dirty="0">
                <a:effectLst/>
                <a:latin typeface="Times New Roman" panose="02020603050405020304" pitchFamily="18" charset="0"/>
                <a:ea typeface="Times New Roman" panose="02020603050405020304" pitchFamily="18" charset="0"/>
                <a:cs typeface="font871"/>
              </a:rPr>
              <a:t> possibile</a:t>
            </a:r>
            <a:r>
              <a:rPr lang="it-IT" sz="2400" dirty="0">
                <a:effectLst/>
                <a:latin typeface="Times New Roman" panose="02020603050405020304" pitchFamily="18" charset="0"/>
                <a:ea typeface="Times New Roman" panose="02020603050405020304" pitchFamily="18" charset="0"/>
                <a:cs typeface="font871"/>
              </a:rPr>
              <a:t> dalla grazia divina. Egli non cerca l’esperienza oltremondana dei cui pericoli tutti i penitenti del Purgatorio di San Patrizio sono ammoniti almeno due volte, ma viene rassicurato dall’approvazione divina del suo viaggio. Attraversando le regioni di paura e di penitenza come avevano fatto prima di lui Tundalo e Owein, </a:t>
            </a:r>
            <a:r>
              <a:rPr lang="it-IT" sz="2400" b="1" dirty="0">
                <a:effectLst/>
                <a:latin typeface="Times New Roman" panose="02020603050405020304" pitchFamily="18" charset="0"/>
                <a:ea typeface="Times New Roman" panose="02020603050405020304" pitchFamily="18" charset="0"/>
                <a:cs typeface="font871"/>
              </a:rPr>
              <a:t>Dante, purificato dalle disposizioni peccaminose, riceve la missione di testimoniare tutto ciò che vede “’n pro’ del mondo”. In seguito entrerà nella categoria di quelli che ricevono la visione da eletto per i loro meriti religiosi</a:t>
            </a:r>
            <a:r>
              <a:rPr lang="hu-HU" sz="2400" b="1" dirty="0">
                <a:effectLst/>
                <a:latin typeface="Times New Roman" panose="02020603050405020304" pitchFamily="18" charset="0"/>
                <a:ea typeface="Times New Roman" panose="02020603050405020304" pitchFamily="18" charset="0"/>
                <a:cs typeface="font871"/>
              </a:rPr>
              <a:t>.</a:t>
            </a:r>
            <a:endParaRPr lang="hu-HU" sz="2400" dirty="0">
              <a:effectLst/>
              <a:latin typeface="Calibri" panose="020F0502020204030204" pitchFamily="34" charset="0"/>
              <a:ea typeface="SimSun" panose="02010600030101010101" pitchFamily="2" charset="-122"/>
              <a:cs typeface="font871"/>
            </a:endParaRPr>
          </a:p>
        </p:txBody>
      </p:sp>
    </p:spTree>
    <p:extLst>
      <p:ext uri="{BB962C8B-B14F-4D97-AF65-F5344CB8AC3E}">
        <p14:creationId xmlns:p14="http://schemas.microsoft.com/office/powerpoint/2010/main" val="116199251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TotalTime>
  <Words>1002</Words>
  <Application>Microsoft Office PowerPoint</Application>
  <PresentationFormat>Diavetítés a képernyőre (4:3 oldalarány)</PresentationFormat>
  <Paragraphs>37</Paragraphs>
  <Slides>13</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13</vt:i4>
      </vt:variant>
    </vt:vector>
  </HeadingPairs>
  <TitlesOfParts>
    <vt:vector size="17" baseType="lpstr">
      <vt:lpstr>Arial</vt:lpstr>
      <vt:lpstr>Calibri</vt:lpstr>
      <vt:lpstr>Times New Roman</vt:lpstr>
      <vt:lpstr>Office-téma</vt:lpstr>
      <vt:lpstr>Episodi irlandesi della tradizione visionaria e influenza sulla Commedia  </vt:lpstr>
      <vt:lpstr>genere della visione </vt:lpstr>
      <vt:lpstr>Visioni legate all’Irlanda, scritte in latino </vt:lpstr>
      <vt:lpstr>(2) Navigatio sancti Brendani </vt:lpstr>
      <vt:lpstr>(3) Visio Tnugdali (1149)  illustrazione di Vince Boldog </vt:lpstr>
      <vt:lpstr>(4) Tractatus de Purgatorio Sancti Patricii (primo testo latino da: H. di Saltrey, intorno a 1180) Miniatura: Morgan-Mâcon’ Golden Legend (New York: Library, Morgan Library, M.672-5, II, fol.178v) </vt:lpstr>
      <vt:lpstr>Tipologia degli eroi delle visioni</vt:lpstr>
      <vt:lpstr>(C) l’eroe cercatore</vt:lpstr>
      <vt:lpstr>PowerPoint-bemutató</vt:lpstr>
      <vt:lpstr>Metamorfosi dei protagonisti </vt:lpstr>
      <vt:lpstr>PowerPoint-bemutató</vt:lpstr>
      <vt:lpstr>PowerPoint-bemutató</vt:lpstr>
      <vt:lpstr>Il Lucifero della Visio Tnugdali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Pokoli büntetések a Dante előtti látomásokban</dc:title>
  <dc:creator>Eszter</dc:creator>
  <cp:lastModifiedBy>Eszter Draskóczy</cp:lastModifiedBy>
  <cp:revision>37</cp:revision>
  <dcterms:created xsi:type="dcterms:W3CDTF">2018-11-27T09:25:43Z</dcterms:created>
  <dcterms:modified xsi:type="dcterms:W3CDTF">2023-05-18T11:28:18Z</dcterms:modified>
</cp:coreProperties>
</file>